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tags/tag10.xml" ContentType="application/vnd.openxmlformats-officedocument.presentationml.tags+xml"/>
  <Override PartName="/ppt/notesSlides/notesSlide15.xml" ContentType="application/vnd.openxmlformats-officedocument.presentationml.notesSlide+xml"/>
  <Override PartName="/ppt/tags/tag11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2.xml" ContentType="application/vnd.openxmlformats-officedocument.presentationml.tags+xml"/>
  <Override PartName="/ppt/notesSlides/notesSlide18.xml" ContentType="application/vnd.openxmlformats-officedocument.presentationml.notesSlide+xml"/>
  <Override PartName="/ppt/tags/tag13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4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15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16.xml" ContentType="application/vnd.openxmlformats-officedocument.presentationml.tags+xml"/>
  <Override PartName="/ppt/notesSlides/notesSlide2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17.xml" ContentType="application/vnd.openxmlformats-officedocument.presentationml.tags+xml"/>
  <Override PartName="/ppt/notesSlides/notesSlide32.xml" ContentType="application/vnd.openxmlformats-officedocument.presentationml.notesSlide+xml"/>
  <Override PartName="/ppt/tags/tag18.xml" ContentType="application/vnd.openxmlformats-officedocument.presentationml.tags+xml"/>
  <Override PartName="/ppt/notesSlides/notesSlide3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6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7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38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39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40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41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ags/tag19.xml" ContentType="application/vnd.openxmlformats-officedocument.presentationml.tags+xml"/>
  <Override PartName="/ppt/notesSlides/notesSlide42.xml" ContentType="application/vnd.openxmlformats-officedocument.presentationml.notesSlide+xml"/>
  <Override PartName="/ppt/tags/tag20.xml" ContentType="application/vnd.openxmlformats-officedocument.presentationml.tags+xml"/>
  <Override PartName="/ppt/notesSlides/notesSlide43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1"/>
    <p:sldMasterId id="2147483696" r:id="rId2"/>
  </p:sldMasterIdLst>
  <p:notesMasterIdLst>
    <p:notesMasterId r:id="rId49"/>
  </p:notesMasterIdLst>
  <p:handoutMasterIdLst>
    <p:handoutMasterId r:id="rId50"/>
  </p:handoutMasterIdLst>
  <p:sldIdLst>
    <p:sldId id="262" r:id="rId3"/>
    <p:sldId id="278" r:id="rId4"/>
    <p:sldId id="394" r:id="rId5"/>
    <p:sldId id="280" r:id="rId6"/>
    <p:sldId id="382" r:id="rId7"/>
    <p:sldId id="281" r:id="rId8"/>
    <p:sldId id="395" r:id="rId9"/>
    <p:sldId id="379" r:id="rId10"/>
    <p:sldId id="312" r:id="rId11"/>
    <p:sldId id="324" r:id="rId12"/>
    <p:sldId id="326" r:id="rId13"/>
    <p:sldId id="325" r:id="rId14"/>
    <p:sldId id="352" r:id="rId15"/>
    <p:sldId id="355" r:id="rId16"/>
    <p:sldId id="375" r:id="rId17"/>
    <p:sldId id="376" r:id="rId18"/>
    <p:sldId id="356" r:id="rId19"/>
    <p:sldId id="390" r:id="rId20"/>
    <p:sldId id="330" r:id="rId21"/>
    <p:sldId id="332" r:id="rId22"/>
    <p:sldId id="342" r:id="rId23"/>
    <p:sldId id="377" r:id="rId24"/>
    <p:sldId id="290" r:id="rId25"/>
    <p:sldId id="358" r:id="rId26"/>
    <p:sldId id="343" r:id="rId27"/>
    <p:sldId id="292" r:id="rId28"/>
    <p:sldId id="385" r:id="rId29"/>
    <p:sldId id="359" r:id="rId30"/>
    <p:sldId id="302" r:id="rId31"/>
    <p:sldId id="295" r:id="rId32"/>
    <p:sldId id="370" r:id="rId33"/>
    <p:sldId id="393" r:id="rId34"/>
    <p:sldId id="304" r:id="rId35"/>
    <p:sldId id="369" r:id="rId36"/>
    <p:sldId id="362" r:id="rId37"/>
    <p:sldId id="363" r:id="rId38"/>
    <p:sldId id="364" r:id="rId39"/>
    <p:sldId id="365" r:id="rId40"/>
    <p:sldId id="366" r:id="rId41"/>
    <p:sldId id="367" r:id="rId42"/>
    <p:sldId id="368" r:id="rId43"/>
    <p:sldId id="371" r:id="rId44"/>
    <p:sldId id="372" r:id="rId45"/>
    <p:sldId id="387" r:id="rId46"/>
    <p:sldId id="318" r:id="rId47"/>
    <p:sldId id="389" r:id="rId48"/>
  </p:sldIdLst>
  <p:sldSz cx="9144000" cy="6858000" type="screen4x3"/>
  <p:notesSz cx="9144000" cy="6858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2C090C-4FE4-4D6D-A2B1-4B1CA5CE9005}" v="6" dt="2017-05-14T08:26:27.0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39"/>
    <p:restoredTop sz="50000"/>
  </p:normalViewPr>
  <p:slideViewPr>
    <p:cSldViewPr snapToGrid="0">
      <p:cViewPr>
        <p:scale>
          <a:sx n="85" d="100"/>
          <a:sy n="85" d="100"/>
        </p:scale>
        <p:origin x="2008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handoutMaster" Target="handoutMasters/handout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microsoft.com/office/2015/10/relationships/revisionInfo" Target="revisionInfo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microsoft.com/office/2011/relationships/chartStyle" Target="style10.xml"/><Relationship Id="rId2" Type="http://schemas.microsoft.com/office/2011/relationships/chartColorStyle" Target="colors10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microsoft.com/office/2011/relationships/chartStyle" Target="style11.xml"/><Relationship Id="rId2" Type="http://schemas.microsoft.com/office/2011/relationships/chartColorStyle" Target="colors11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microsoft.com/office/2011/relationships/chartStyle" Target="style12.xml"/><Relationship Id="rId2" Type="http://schemas.microsoft.com/office/2011/relationships/chartColorStyle" Target="colors12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microsoft.com/office/2011/relationships/chartStyle" Target="style13.xml"/><Relationship Id="rId2" Type="http://schemas.microsoft.com/office/2011/relationships/chartColorStyle" Target="colors13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microsoft.com/office/2011/relationships/chartStyle" Target="style8.xml"/><Relationship Id="rId2" Type="http://schemas.microsoft.com/office/2011/relationships/chartColorStyle" Target="colors8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microsoft.com/office/2011/relationships/chartStyle" Target="style9.xml"/><Relationship Id="rId2" Type="http://schemas.microsoft.com/office/2011/relationships/chartColorStyle" Target="colors9.xml"/><Relationship Id="rId3" Type="http://schemas.openxmlformats.org/officeDocument/2006/relationships/oleObject" Target="file:///\\localhost\Users\Pan\Idealab\Data\VA_Proc\emtion_tweets\survey\results\performanc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distance!$A$13:$A$20</c:f>
              <c:strCache>
                <c:ptCount val="8"/>
                <c:pt idx="0">
                  <c:v>EC</c:v>
                </c:pt>
                <c:pt idx="1">
                  <c:v>RF</c:v>
                </c:pt>
                <c:pt idx="2">
                  <c:v>CNN</c:v>
                </c:pt>
                <c:pt idx="3">
                  <c:v>NB</c:v>
                </c:pt>
                <c:pt idx="4">
                  <c:v>K8</c:v>
                </c:pt>
                <c:pt idx="5">
                  <c:v>K14</c:v>
                </c:pt>
                <c:pt idx="6">
                  <c:v>LDA 8</c:v>
                </c:pt>
                <c:pt idx="7">
                  <c:v>LDA14</c:v>
                </c:pt>
              </c:strCache>
            </c:strRef>
          </c:cat>
          <c:val>
            <c:numRef>
              <c:f>distance!$B$13:$B$20</c:f>
              <c:numCache>
                <c:formatCode>General</c:formatCode>
                <c:ptCount val="8"/>
                <c:pt idx="0">
                  <c:v>3.176499999999999</c:v>
                </c:pt>
                <c:pt idx="1">
                  <c:v>3.0057</c:v>
                </c:pt>
                <c:pt idx="2">
                  <c:v>2.5991</c:v>
                </c:pt>
                <c:pt idx="3">
                  <c:v>2.9883</c:v>
                </c:pt>
                <c:pt idx="4">
                  <c:v>2.6254</c:v>
                </c:pt>
                <c:pt idx="5">
                  <c:v>2.5525</c:v>
                </c:pt>
                <c:pt idx="6">
                  <c:v>1.2366</c:v>
                </c:pt>
                <c:pt idx="7">
                  <c:v>1.5495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D2B-4515-834A-B4F99F4C4C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36467376"/>
        <c:axId val="-2128354816"/>
      </c:barChart>
      <c:catAx>
        <c:axId val="-2136467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28354816"/>
        <c:crosses val="autoZero"/>
        <c:auto val="1"/>
        <c:lblAlgn val="ctr"/>
        <c:lblOffset val="100"/>
        <c:noMultiLvlLbl val="0"/>
      </c:catAx>
      <c:valAx>
        <c:axId val="-2128354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b="1"/>
                  <a:t>AEmoD</a:t>
                </a:r>
                <a:endParaRPr lang="zh-TW" altLang="en-US" sz="1200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36467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v>AKL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KL!$O$2:$R$2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KL!$O$9:$R$9</c:f>
              <c:numCache>
                <c:formatCode>General</c:formatCode>
                <c:ptCount val="4"/>
                <c:pt idx="0">
                  <c:v>0.4167</c:v>
                </c:pt>
                <c:pt idx="1">
                  <c:v>0.5586</c:v>
                </c:pt>
                <c:pt idx="2">
                  <c:v>0.4185</c:v>
                </c:pt>
                <c:pt idx="3">
                  <c:v>0.5104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4EE-4E23-9844-65C4DBB196B8}"/>
            </c:ext>
          </c:extLst>
        </c:ser>
        <c:ser>
          <c:idx val="0"/>
          <c:order val="1"/>
          <c:tx>
            <c:v>AED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KL!$U$2:$X$2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KL!$U$9:$X$9</c:f>
              <c:numCache>
                <c:formatCode>General</c:formatCode>
                <c:ptCount val="4"/>
                <c:pt idx="0">
                  <c:v>1.0784</c:v>
                </c:pt>
                <c:pt idx="1">
                  <c:v>1.0814</c:v>
                </c:pt>
                <c:pt idx="2">
                  <c:v>0.9351</c:v>
                </c:pt>
                <c:pt idx="3">
                  <c:v>1.0104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4EE-4E23-9844-65C4DBB196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01297920"/>
        <c:axId val="1785195584"/>
      </c:barChart>
      <c:catAx>
        <c:axId val="1801297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85195584"/>
        <c:crosses val="autoZero"/>
        <c:auto val="1"/>
        <c:lblAlgn val="ctr"/>
        <c:lblOffset val="100"/>
        <c:noMultiLvlLbl val="0"/>
      </c:catAx>
      <c:valAx>
        <c:axId val="1785195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/>
                  <a:t>AKL</a:t>
                </a:r>
                <a:r>
                  <a:rPr lang="zh-CN" altLang="en-US" sz="1400" baseline="0"/>
                  <a:t> </a:t>
                </a:r>
                <a:r>
                  <a:rPr lang="en-US" altLang="zh-CN" sz="1400" baseline="0"/>
                  <a:t>/</a:t>
                </a:r>
                <a:r>
                  <a:rPr lang="zh-CN" altLang="en-US" sz="1400" baseline="0"/>
                  <a:t> </a:t>
                </a:r>
                <a:r>
                  <a:rPr lang="en-US" altLang="zh-CN" sz="1400" baseline="0"/>
                  <a:t>AED</a:t>
                </a:r>
                <a:endParaRPr lang="zh-TW" altLang="en-US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801297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v>AKL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KL!$O$2:$R$2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KL!$O$10:$R$10</c:f>
              <c:numCache>
                <c:formatCode>General</c:formatCode>
                <c:ptCount val="4"/>
                <c:pt idx="0">
                  <c:v>0.4346</c:v>
                </c:pt>
                <c:pt idx="1">
                  <c:v>0.506</c:v>
                </c:pt>
                <c:pt idx="2">
                  <c:v>0.4051</c:v>
                </c:pt>
                <c:pt idx="3">
                  <c:v>0.4549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5C4-4963-BBD4-6A60621F38CD}"/>
            </c:ext>
          </c:extLst>
        </c:ser>
        <c:ser>
          <c:idx val="0"/>
          <c:order val="1"/>
          <c:tx>
            <c:v>AED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KL!$U$2:$X$2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KL!$U$10:$X$10</c:f>
              <c:numCache>
                <c:formatCode>General</c:formatCode>
                <c:ptCount val="4"/>
                <c:pt idx="0">
                  <c:v>0.9571</c:v>
                </c:pt>
                <c:pt idx="1">
                  <c:v>1.2962</c:v>
                </c:pt>
                <c:pt idx="2">
                  <c:v>1.1097</c:v>
                </c:pt>
                <c:pt idx="3">
                  <c:v>1.2255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25C4-4963-BBD4-6A60621F38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95770704"/>
        <c:axId val="1795719904"/>
      </c:barChart>
      <c:catAx>
        <c:axId val="1795770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95719904"/>
        <c:crosses val="autoZero"/>
        <c:auto val="1"/>
        <c:lblAlgn val="ctr"/>
        <c:lblOffset val="100"/>
        <c:noMultiLvlLbl val="0"/>
      </c:catAx>
      <c:valAx>
        <c:axId val="1795719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/>
                  <a:t>AKL</a:t>
                </a:r>
                <a:r>
                  <a:rPr lang="zh-CN" altLang="en-US" sz="1400"/>
                  <a:t> </a:t>
                </a:r>
                <a:r>
                  <a:rPr lang="en-US" altLang="zh-CN" sz="1400"/>
                  <a:t>/</a:t>
                </a:r>
                <a:r>
                  <a:rPr lang="zh-CN" altLang="en-US" sz="1400"/>
                  <a:t> </a:t>
                </a:r>
                <a:r>
                  <a:rPr lang="en-US" altLang="zh-CN" sz="1400"/>
                  <a:t>AED</a:t>
                </a:r>
                <a:endParaRPr lang="zh-TW" altLang="en-US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95770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9858552055993"/>
          <c:y val="0.0601851851851852"/>
          <c:w val="0.865303368328959"/>
          <c:h val="0.809884076990376"/>
        </c:manualLayout>
      </c:layout>
      <c:barChart>
        <c:barDir val="col"/>
        <c:grouping val="clustered"/>
        <c:varyColors val="0"/>
        <c:ser>
          <c:idx val="1"/>
          <c:order val="0"/>
          <c:tx>
            <c:v>EC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'Classifier Performance'!$B$1:$D$1</c:f>
              <c:strCache>
                <c:ptCount val="3"/>
                <c:pt idx="0">
                  <c:v>precision</c:v>
                </c:pt>
                <c:pt idx="1">
                  <c:v>recall</c:v>
                </c:pt>
                <c:pt idx="2">
                  <c:v>F1</c:v>
                </c:pt>
              </c:strCache>
            </c:strRef>
          </c:cat>
          <c:val>
            <c:numRef>
              <c:f>'Classifier Performance'!$B$10:$D$10</c:f>
              <c:numCache>
                <c:formatCode>General</c:formatCode>
                <c:ptCount val="3"/>
                <c:pt idx="0">
                  <c:v>0.38</c:v>
                </c:pt>
                <c:pt idx="1">
                  <c:v>0.29</c:v>
                </c:pt>
                <c:pt idx="2">
                  <c:v>0.29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E75-4502-A2FA-2A06AB36CC5E}"/>
            </c:ext>
          </c:extLst>
        </c:ser>
        <c:ser>
          <c:idx val="0"/>
          <c:order val="1"/>
          <c:tx>
            <c:v>NB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'Classifier Performance'!$B$38:$D$38</c:f>
              <c:strCache>
                <c:ptCount val="3"/>
                <c:pt idx="0">
                  <c:v>precision</c:v>
                </c:pt>
                <c:pt idx="1">
                  <c:v>recall</c:v>
                </c:pt>
                <c:pt idx="2">
                  <c:v>F1</c:v>
                </c:pt>
              </c:strCache>
            </c:strRef>
          </c:cat>
          <c:val>
            <c:numRef>
              <c:f>'Classifier Performance'!$B$47:$D$47</c:f>
              <c:numCache>
                <c:formatCode>General</c:formatCode>
                <c:ptCount val="3"/>
                <c:pt idx="0">
                  <c:v>0.47</c:v>
                </c:pt>
                <c:pt idx="1">
                  <c:v>0.35</c:v>
                </c:pt>
                <c:pt idx="2">
                  <c:v>0.32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9E75-4502-A2FA-2A06AB36CC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52003712"/>
        <c:axId val="1789703200"/>
      </c:barChart>
      <c:catAx>
        <c:axId val="-2052003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89703200"/>
        <c:crosses val="autoZero"/>
        <c:auto val="1"/>
        <c:lblAlgn val="ctr"/>
        <c:lblOffset val="100"/>
        <c:noMultiLvlLbl val="0"/>
      </c:catAx>
      <c:valAx>
        <c:axId val="1789703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_);[Red]\(#,##0.0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052003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58593832020997"/>
          <c:y val="0.0416976523767862"/>
          <c:w val="0.22725678040245"/>
          <c:h val="0.11570975503062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3369486756463"/>
          <c:y val="0.0600566737114733"/>
          <c:w val="0.80042885046674"/>
          <c:h val="0.8241492577489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KL!$A$42</c:f>
              <c:strCache>
                <c:ptCount val="1"/>
                <c:pt idx="0">
                  <c:v>EC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KL!$B$41:$C$41</c:f>
              <c:strCache>
                <c:ptCount val="2"/>
                <c:pt idx="0">
                  <c:v>AKL</c:v>
                </c:pt>
                <c:pt idx="1">
                  <c:v>AED</c:v>
                </c:pt>
              </c:strCache>
            </c:strRef>
          </c:cat>
          <c:val>
            <c:numRef>
              <c:f>KL!$B$42:$C$42</c:f>
              <c:numCache>
                <c:formatCode>General</c:formatCode>
                <c:ptCount val="2"/>
                <c:pt idx="0">
                  <c:v>0.6692</c:v>
                </c:pt>
                <c:pt idx="1">
                  <c:v>1.2204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199-4479-9B0F-5DCCC2A34FF4}"/>
            </c:ext>
          </c:extLst>
        </c:ser>
        <c:ser>
          <c:idx val="1"/>
          <c:order val="1"/>
          <c:tx>
            <c:strRef>
              <c:f>KL!$A$44</c:f>
              <c:strCache>
                <c:ptCount val="1"/>
                <c:pt idx="0">
                  <c:v>NB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KL!$B$41:$C$41</c:f>
              <c:strCache>
                <c:ptCount val="2"/>
                <c:pt idx="0">
                  <c:v>AKL</c:v>
                </c:pt>
                <c:pt idx="1">
                  <c:v>AED</c:v>
                </c:pt>
              </c:strCache>
            </c:strRef>
          </c:cat>
          <c:val>
            <c:numRef>
              <c:f>KL!$B$44:$C$44</c:f>
              <c:numCache>
                <c:formatCode>General</c:formatCode>
                <c:ptCount val="2"/>
                <c:pt idx="0">
                  <c:v>0.7072</c:v>
                </c:pt>
                <c:pt idx="1">
                  <c:v>1.3229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C199-4479-9B0F-5DCCC2A34F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01171728"/>
        <c:axId val="1801091968"/>
      </c:barChart>
      <c:catAx>
        <c:axId val="1801171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801091968"/>
        <c:crosses val="autoZero"/>
        <c:auto val="1"/>
        <c:lblAlgn val="ctr"/>
        <c:lblOffset val="100"/>
        <c:noMultiLvlLbl val="0"/>
      </c:catAx>
      <c:valAx>
        <c:axId val="1801091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/>
                  <a:t>AKL</a:t>
                </a:r>
                <a:r>
                  <a:rPr lang="zh-CN" altLang="en-US" sz="1400"/>
                  <a:t> </a:t>
                </a:r>
                <a:r>
                  <a:rPr lang="en-US" altLang="zh-CN" sz="1400"/>
                  <a:t>/</a:t>
                </a:r>
                <a:r>
                  <a:rPr lang="zh-CN" altLang="en-US" sz="1400"/>
                  <a:t> </a:t>
                </a:r>
                <a:r>
                  <a:rPr lang="en-US" altLang="zh-CN" sz="1400"/>
                  <a:t>AED</a:t>
                </a:r>
                <a:endParaRPr lang="zh-TW" altLang="en-US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801171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91154646662123"/>
          <c:y val="0.0668426049536752"/>
          <c:w val="0.227826646002556"/>
          <c:h val="0.11546268374395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KL!$B$57</c:f>
              <c:strCache>
                <c:ptCount val="1"/>
                <c:pt idx="0">
                  <c:v>AKL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KL!$A$58:$A$65</c:f>
              <c:strCache>
                <c:ptCount val="8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  <c:pt idx="4">
                  <c:v>KM 8</c:v>
                </c:pt>
                <c:pt idx="5">
                  <c:v>KM 14</c:v>
                </c:pt>
                <c:pt idx="6">
                  <c:v>LDA 8</c:v>
                </c:pt>
                <c:pt idx="7">
                  <c:v>LDA 14</c:v>
                </c:pt>
              </c:strCache>
            </c:strRef>
          </c:cat>
          <c:val>
            <c:numRef>
              <c:f>KL!$B$58:$B$65</c:f>
              <c:numCache>
                <c:formatCode>General</c:formatCode>
                <c:ptCount val="8"/>
                <c:pt idx="0">
                  <c:v>0.6692</c:v>
                </c:pt>
                <c:pt idx="1">
                  <c:v>0.7535</c:v>
                </c:pt>
                <c:pt idx="2">
                  <c:v>0.7072</c:v>
                </c:pt>
                <c:pt idx="3">
                  <c:v>0.7796</c:v>
                </c:pt>
                <c:pt idx="4">
                  <c:v>1.1503</c:v>
                </c:pt>
                <c:pt idx="5">
                  <c:v>0.745</c:v>
                </c:pt>
                <c:pt idx="6">
                  <c:v>0.734</c:v>
                </c:pt>
                <c:pt idx="7">
                  <c:v>1.2803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385-4647-BD4F-5C40C1883A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38940736"/>
        <c:axId val="1802023536"/>
      </c:barChart>
      <c:catAx>
        <c:axId val="-2138940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802023536"/>
        <c:crosses val="autoZero"/>
        <c:auto val="1"/>
        <c:lblAlgn val="ctr"/>
        <c:lblOffset val="100"/>
        <c:noMultiLvlLbl val="0"/>
      </c:catAx>
      <c:valAx>
        <c:axId val="1802023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_);[Red]\(#,##0.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38940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KL!$C$57</c:f>
              <c:strCache>
                <c:ptCount val="1"/>
                <c:pt idx="0">
                  <c:v>AED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KL!$A$58:$A$65</c:f>
              <c:strCache>
                <c:ptCount val="8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  <c:pt idx="4">
                  <c:v>KM 8</c:v>
                </c:pt>
                <c:pt idx="5">
                  <c:v>KM 14</c:v>
                </c:pt>
                <c:pt idx="6">
                  <c:v>LDA 8</c:v>
                </c:pt>
                <c:pt idx="7">
                  <c:v>LDA 14</c:v>
                </c:pt>
              </c:strCache>
            </c:strRef>
          </c:cat>
          <c:val>
            <c:numRef>
              <c:f>KL!$C$58:$C$65</c:f>
              <c:numCache>
                <c:formatCode>General</c:formatCode>
                <c:ptCount val="8"/>
                <c:pt idx="0">
                  <c:v>1.2204</c:v>
                </c:pt>
                <c:pt idx="1">
                  <c:v>1.3669</c:v>
                </c:pt>
                <c:pt idx="2">
                  <c:v>1.3229</c:v>
                </c:pt>
                <c:pt idx="3">
                  <c:v>1.3875</c:v>
                </c:pt>
                <c:pt idx="4">
                  <c:v>1.894</c:v>
                </c:pt>
                <c:pt idx="5">
                  <c:v>1.7706</c:v>
                </c:pt>
                <c:pt idx="6">
                  <c:v>1.757</c:v>
                </c:pt>
                <c:pt idx="7">
                  <c:v>1.9282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D94-45E9-904E-44F12D48B9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36311056"/>
        <c:axId val="-2133692256"/>
      </c:barChart>
      <c:catAx>
        <c:axId val="-2136311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33692256"/>
        <c:crosses val="autoZero"/>
        <c:auto val="1"/>
        <c:lblAlgn val="ctr"/>
        <c:lblOffset val="100"/>
        <c:noMultiLvlLbl val="0"/>
      </c:catAx>
      <c:valAx>
        <c:axId val="-2133692256"/>
        <c:scaling>
          <c:orientation val="minMax"/>
          <c:max val="2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_);[Red]\(#,##0.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36311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v>AKL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KL!$O$2:$R$2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KL!$O$3:$R$3</c:f>
              <c:numCache>
                <c:formatCode>General</c:formatCode>
                <c:ptCount val="4"/>
                <c:pt idx="0">
                  <c:v>0.7611</c:v>
                </c:pt>
                <c:pt idx="1">
                  <c:v>0.9485</c:v>
                </c:pt>
                <c:pt idx="2">
                  <c:v>0.9402</c:v>
                </c:pt>
                <c:pt idx="3">
                  <c:v>0.7925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893-4432-84D3-94CE77573B37}"/>
            </c:ext>
          </c:extLst>
        </c:ser>
        <c:ser>
          <c:idx val="0"/>
          <c:order val="1"/>
          <c:tx>
            <c:v>AED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KL!$U$2:$X$2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KL!$U$3:$X$3</c:f>
              <c:numCache>
                <c:formatCode>General</c:formatCode>
                <c:ptCount val="4"/>
                <c:pt idx="0">
                  <c:v>1.0183</c:v>
                </c:pt>
                <c:pt idx="1">
                  <c:v>1.037</c:v>
                </c:pt>
                <c:pt idx="2">
                  <c:v>1.0248</c:v>
                </c:pt>
                <c:pt idx="3">
                  <c:v>1.1808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893-4432-84D3-94CE77573B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34101472"/>
        <c:axId val="-2054098800"/>
      </c:barChart>
      <c:catAx>
        <c:axId val="-2134101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054098800"/>
        <c:crosses val="autoZero"/>
        <c:auto val="1"/>
        <c:lblAlgn val="ctr"/>
        <c:lblOffset val="100"/>
        <c:noMultiLvlLbl val="0"/>
      </c:catAx>
      <c:valAx>
        <c:axId val="-2054098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/>
                  <a:t>AKL/AED</a:t>
                </a:r>
                <a:endParaRPr lang="zh-TW" altLang="en-US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34101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v>AKL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KL!$O$2:$R$2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KL!$O$4:$R$4</c:f>
              <c:numCache>
                <c:formatCode>General</c:formatCode>
                <c:ptCount val="4"/>
                <c:pt idx="0">
                  <c:v>0.9165</c:v>
                </c:pt>
                <c:pt idx="1">
                  <c:v>1.686</c:v>
                </c:pt>
                <c:pt idx="2">
                  <c:v>1.74</c:v>
                </c:pt>
                <c:pt idx="3">
                  <c:v>1.6089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44C-43FB-9E10-92FE8E4476CB}"/>
            </c:ext>
          </c:extLst>
        </c:ser>
        <c:ser>
          <c:idx val="0"/>
          <c:order val="1"/>
          <c:tx>
            <c:v>AED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KL!$U$2:$X$2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KL!$U$4:$X$4</c:f>
              <c:numCache>
                <c:formatCode>General</c:formatCode>
                <c:ptCount val="4"/>
                <c:pt idx="0">
                  <c:v>1.1956</c:v>
                </c:pt>
                <c:pt idx="1">
                  <c:v>1.6668</c:v>
                </c:pt>
                <c:pt idx="2">
                  <c:v>1.7845</c:v>
                </c:pt>
                <c:pt idx="3">
                  <c:v>1.7679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744C-43FB-9E10-92FE8E4476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01910192"/>
        <c:axId val="1801724080"/>
      </c:barChart>
      <c:catAx>
        <c:axId val="1801910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801724080"/>
        <c:crosses val="autoZero"/>
        <c:auto val="1"/>
        <c:lblAlgn val="ctr"/>
        <c:lblOffset val="100"/>
        <c:noMultiLvlLbl val="0"/>
      </c:catAx>
      <c:valAx>
        <c:axId val="1801724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/>
                  <a:t>AKL/AED</a:t>
                </a:r>
                <a:endParaRPr lang="zh-TW" altLang="en-US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801910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v>AKL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KL!$O$2:$R$2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KL!$O$5:$R$5</c:f>
              <c:numCache>
                <c:formatCode>General</c:formatCode>
                <c:ptCount val="4"/>
                <c:pt idx="0">
                  <c:v>1.3314</c:v>
                </c:pt>
                <c:pt idx="1">
                  <c:v>1.7245</c:v>
                </c:pt>
                <c:pt idx="2">
                  <c:v>1.4861</c:v>
                </c:pt>
                <c:pt idx="3">
                  <c:v>1.1156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B-4941-87F2-2D02899CB517}"/>
            </c:ext>
          </c:extLst>
        </c:ser>
        <c:ser>
          <c:idx val="0"/>
          <c:order val="1"/>
          <c:tx>
            <c:v>AED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KL!$U$2:$X$2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KL!$U$5:$X$5</c:f>
              <c:numCache>
                <c:formatCode>General</c:formatCode>
                <c:ptCount val="4"/>
                <c:pt idx="0">
                  <c:v>1.2854</c:v>
                </c:pt>
                <c:pt idx="1">
                  <c:v>1.6709</c:v>
                </c:pt>
                <c:pt idx="2">
                  <c:v>1.6089</c:v>
                </c:pt>
                <c:pt idx="3">
                  <c:v>1.2592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399B-4941-87F2-2D02899CB5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99171440"/>
        <c:axId val="-2098800032"/>
      </c:barChart>
      <c:catAx>
        <c:axId val="-2099171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098800032"/>
        <c:crosses val="autoZero"/>
        <c:auto val="1"/>
        <c:lblAlgn val="ctr"/>
        <c:lblOffset val="100"/>
        <c:noMultiLvlLbl val="0"/>
      </c:catAx>
      <c:valAx>
        <c:axId val="-2098800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/>
                  <a:t>AKL/AED</a:t>
                </a:r>
                <a:endParaRPr lang="zh-TW" altLang="en-US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099171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v>AKL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KL!$O$2:$R$2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KL!$O$6:$R$6</c:f>
              <c:numCache>
                <c:formatCode>General</c:formatCode>
                <c:ptCount val="4"/>
                <c:pt idx="0">
                  <c:v>0.8926</c:v>
                </c:pt>
                <c:pt idx="1">
                  <c:v>1.1654</c:v>
                </c:pt>
                <c:pt idx="2">
                  <c:v>1.0852</c:v>
                </c:pt>
                <c:pt idx="3">
                  <c:v>1.3335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71B-43D3-A866-89FBE03A6F28}"/>
            </c:ext>
          </c:extLst>
        </c:ser>
        <c:ser>
          <c:idx val="0"/>
          <c:order val="1"/>
          <c:tx>
            <c:v>AED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KL!$U$2:$X$2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KL!$U$6:$X$6</c:f>
              <c:numCache>
                <c:formatCode>General</c:formatCode>
                <c:ptCount val="4"/>
                <c:pt idx="0">
                  <c:v>1.1905</c:v>
                </c:pt>
                <c:pt idx="1">
                  <c:v>1.4016</c:v>
                </c:pt>
                <c:pt idx="2">
                  <c:v>1.2293</c:v>
                </c:pt>
                <c:pt idx="3">
                  <c:v>1.3469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71B-43D3-A866-89FBE03A6F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96896720"/>
        <c:axId val="1789877968"/>
      </c:barChart>
      <c:catAx>
        <c:axId val="1796896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89877968"/>
        <c:crosses val="autoZero"/>
        <c:auto val="1"/>
        <c:lblAlgn val="ctr"/>
        <c:lblOffset val="100"/>
        <c:noMultiLvlLbl val="0"/>
      </c:catAx>
      <c:valAx>
        <c:axId val="1789877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/>
                  <a:t>AKL</a:t>
                </a:r>
                <a:r>
                  <a:rPr lang="zh-CN" altLang="en-US" sz="1400"/>
                  <a:t> </a:t>
                </a:r>
                <a:r>
                  <a:rPr lang="en-US" altLang="zh-CN" sz="1400"/>
                  <a:t>/</a:t>
                </a:r>
                <a:r>
                  <a:rPr lang="zh-CN" altLang="en-US" sz="1400"/>
                  <a:t> </a:t>
                </a:r>
                <a:r>
                  <a:rPr lang="en-US" altLang="zh-CN" sz="1400"/>
                  <a:t>AED</a:t>
                </a:r>
                <a:endParaRPr lang="zh-TW" altLang="en-US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96896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v>AKL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KL!$O$2:$R$2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KL!$O$7:$R$7</c:f>
              <c:numCache>
                <c:formatCode>General</c:formatCode>
                <c:ptCount val="4"/>
                <c:pt idx="0">
                  <c:v>0.951</c:v>
                </c:pt>
                <c:pt idx="1">
                  <c:v>0.9298</c:v>
                </c:pt>
                <c:pt idx="2">
                  <c:v>0.8893</c:v>
                </c:pt>
                <c:pt idx="3">
                  <c:v>1.1284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F19-4303-9CFE-B3B8A084A272}"/>
            </c:ext>
          </c:extLst>
        </c:ser>
        <c:ser>
          <c:idx val="0"/>
          <c:order val="1"/>
          <c:tx>
            <c:v>AED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KL!$U$2:$X$2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KL!$U$7:$X$7</c:f>
              <c:numCache>
                <c:formatCode>General</c:formatCode>
                <c:ptCount val="4"/>
                <c:pt idx="0">
                  <c:v>1.559</c:v>
                </c:pt>
                <c:pt idx="1">
                  <c:v>1.5163</c:v>
                </c:pt>
                <c:pt idx="2">
                  <c:v>1.6514</c:v>
                </c:pt>
                <c:pt idx="3">
                  <c:v>1.6952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F19-4303-9CFE-B3B8A084A2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47749728"/>
        <c:axId val="1847739792"/>
      </c:barChart>
      <c:catAx>
        <c:axId val="1847749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847739792"/>
        <c:crosses val="autoZero"/>
        <c:auto val="1"/>
        <c:lblAlgn val="ctr"/>
        <c:lblOffset val="100"/>
        <c:noMultiLvlLbl val="0"/>
      </c:catAx>
      <c:valAx>
        <c:axId val="1847739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/>
                  <a:t>AKL</a:t>
                </a:r>
                <a:r>
                  <a:rPr lang="zh-CN" altLang="en-US" sz="1400"/>
                  <a:t> </a:t>
                </a:r>
                <a:r>
                  <a:rPr lang="en-US" altLang="zh-CN" sz="1400"/>
                  <a:t>/</a:t>
                </a:r>
                <a:r>
                  <a:rPr lang="zh-CN" altLang="en-US" sz="1400"/>
                  <a:t> </a:t>
                </a:r>
                <a:r>
                  <a:rPr lang="en-US" altLang="zh-CN" sz="1400"/>
                  <a:t>AED</a:t>
                </a:r>
                <a:endParaRPr lang="zh-TW" altLang="en-US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847749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v>AKL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KL!$O$2:$R$2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KL!$O$8:$R$8</c:f>
              <c:numCache>
                <c:formatCode>General</c:formatCode>
                <c:ptCount val="4"/>
                <c:pt idx="0">
                  <c:v>0.7678</c:v>
                </c:pt>
                <c:pt idx="1">
                  <c:v>0.6721</c:v>
                </c:pt>
                <c:pt idx="2">
                  <c:v>0.6147</c:v>
                </c:pt>
                <c:pt idx="3">
                  <c:v>0.8882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381-4368-85A8-B347C7D2D563}"/>
            </c:ext>
          </c:extLst>
        </c:ser>
        <c:ser>
          <c:idx val="0"/>
          <c:order val="1"/>
          <c:tx>
            <c:v>AED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KL!$U$2:$X$2</c:f>
              <c:strCache>
                <c:ptCount val="4"/>
                <c:pt idx="0">
                  <c:v>EC</c:v>
                </c:pt>
                <c:pt idx="1">
                  <c:v>RF</c:v>
                </c:pt>
                <c:pt idx="2">
                  <c:v>NB</c:v>
                </c:pt>
                <c:pt idx="3">
                  <c:v>CNN</c:v>
                </c:pt>
              </c:strCache>
            </c:strRef>
          </c:cat>
          <c:val>
            <c:numRef>
              <c:f>KL!$U$8:$X$8</c:f>
              <c:numCache>
                <c:formatCode>General</c:formatCode>
                <c:ptCount val="4"/>
                <c:pt idx="0">
                  <c:v>1.3243</c:v>
                </c:pt>
                <c:pt idx="1">
                  <c:v>1.31</c:v>
                </c:pt>
                <c:pt idx="2">
                  <c:v>1.1809</c:v>
                </c:pt>
                <c:pt idx="3">
                  <c:v>1.401699999999999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381-4368-85A8-B347C7D2D5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97663168"/>
        <c:axId val="1802473536"/>
      </c:barChart>
      <c:catAx>
        <c:axId val="-2097663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802473536"/>
        <c:crosses val="autoZero"/>
        <c:auto val="1"/>
        <c:lblAlgn val="ctr"/>
        <c:lblOffset val="100"/>
        <c:noMultiLvlLbl val="0"/>
      </c:catAx>
      <c:valAx>
        <c:axId val="1802473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AKL</a:t>
                </a:r>
                <a:r>
                  <a:rPr lang="zh-CN" sz="1400"/>
                  <a:t> </a:t>
                </a:r>
                <a:r>
                  <a:rPr lang="en-US" sz="1400"/>
                  <a:t>/</a:t>
                </a:r>
                <a:r>
                  <a:rPr lang="zh-CN" sz="1400"/>
                  <a:t> </a:t>
                </a:r>
                <a:r>
                  <a:rPr lang="en-US" sz="1400"/>
                  <a:t>AED</a:t>
                </a:r>
                <a:endParaRPr lang="zh-TW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097663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2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9D61FF-F7A5-4830-A008-8416494A6C07}" type="datetimeFigureOut">
              <a:rPr lang="en-US" smtClean="0"/>
              <a:t>6/11/17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575CF5-43B0-40C7-BED1-D18A28E10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2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17/6/11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Good</a:t>
            </a:r>
            <a:r>
              <a:rPr kumimoji="1" lang="zh-CN" altLang="en-US"/>
              <a:t> </a:t>
            </a:r>
            <a:r>
              <a:rPr kumimoji="1" lang="en-US" altLang="zh-CN"/>
              <a:t>afternoon</a:t>
            </a:r>
            <a:endParaRPr kumimoji="1" lang="zh-CN" altLang="en-US"/>
          </a:p>
          <a:p>
            <a:r>
              <a:rPr kumimoji="1" lang="en-US" altLang="zh-CN"/>
              <a:t>Thank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you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for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attending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my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oral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defense</a:t>
            </a:r>
            <a:endParaRPr kumimoji="1" lang="zh-CN" altLang="en-US" baseline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aseline="0"/>
              <a:t>My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oral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defense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topic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is</a:t>
            </a:r>
            <a:r>
              <a:rPr kumimoji="1" lang="zh-CN" altLang="en-US" baseline="0"/>
              <a:t> </a:t>
            </a:r>
            <a:r>
              <a:rPr lang="en-US" altLang="zh-CN" sz="1200" b="0">
                <a:latin typeface="Cambria" charset="0"/>
                <a:ea typeface="Cambria" charset="0"/>
                <a:cs typeface="Cambria" charset="0"/>
              </a:rPr>
              <a:t>Quantified</a:t>
            </a:r>
            <a:r>
              <a:rPr lang="zh-CN" altLang="en-US" sz="1200" b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1200" b="0">
                <a:latin typeface="Cambria" charset="0"/>
                <a:ea typeface="Cambria" charset="0"/>
                <a:cs typeface="Cambria" charset="0"/>
              </a:rPr>
              <a:t>Emotion</a:t>
            </a:r>
            <a:r>
              <a:rPr lang="zh-CN" altLang="en-US" sz="1200" b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1200" b="0">
                <a:latin typeface="Cambria" charset="0"/>
                <a:ea typeface="Cambria" charset="0"/>
                <a:cs typeface="Cambria" charset="0"/>
              </a:rPr>
              <a:t>Prediction</a:t>
            </a:r>
            <a:r>
              <a:rPr lang="zh-CN" altLang="en-US" sz="1200" b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1200" b="0">
                <a:latin typeface="Cambria" charset="0"/>
                <a:ea typeface="Cambria" charset="0"/>
                <a:cs typeface="Cambria" charset="0"/>
              </a:rPr>
              <a:t>of</a:t>
            </a:r>
            <a:r>
              <a:rPr lang="zh-CN" altLang="en-US" sz="1200" b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1200" b="0">
                <a:latin typeface="Cambria" charset="0"/>
                <a:ea typeface="Cambria" charset="0"/>
                <a:cs typeface="Cambria" charset="0"/>
              </a:rPr>
              <a:t>Texts</a:t>
            </a:r>
            <a:r>
              <a:rPr lang="zh-CN" altLang="en-US" sz="1200" b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1200" b="0">
                <a:latin typeface="Cambria" charset="0"/>
                <a:ea typeface="Cambria" charset="0"/>
                <a:cs typeface="Cambria" charset="0"/>
              </a:rPr>
              <a:t>in</a:t>
            </a:r>
            <a:r>
              <a:rPr lang="zh-CN" altLang="en-US" sz="1200" b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1200" b="0">
                <a:latin typeface="Cambria" charset="0"/>
                <a:ea typeface="Cambria" charset="0"/>
                <a:cs typeface="Cambria" charset="0"/>
              </a:rPr>
              <a:t>Valence</a:t>
            </a:r>
            <a:r>
              <a:rPr lang="zh-CN" altLang="en-US" sz="1200" b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1200" b="0">
                <a:latin typeface="Cambria" charset="0"/>
                <a:ea typeface="Cambria" charset="0"/>
                <a:cs typeface="Cambria" charset="0"/>
              </a:rPr>
              <a:t>and</a:t>
            </a:r>
            <a:r>
              <a:rPr lang="zh-CN" altLang="en-US" sz="1200" b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1200" b="0">
                <a:latin typeface="Cambria" charset="0"/>
                <a:ea typeface="Cambria" charset="0"/>
                <a:cs typeface="Cambria" charset="0"/>
              </a:rPr>
              <a:t>Arousal</a:t>
            </a:r>
            <a:r>
              <a:rPr lang="zh-CN" altLang="en-US" sz="1200" b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1200" b="0">
                <a:latin typeface="Cambria" charset="0"/>
                <a:ea typeface="Cambria" charset="0"/>
                <a:cs typeface="Cambria" charset="0"/>
              </a:rPr>
              <a:t>Space</a:t>
            </a:r>
            <a:r>
              <a:rPr lang="zh-CN" altLang="en-US" sz="1200" b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1200" b="0">
                <a:latin typeface="Cambria" charset="0"/>
                <a:ea typeface="Cambria" charset="0"/>
                <a:cs typeface="Cambria" charset="0"/>
              </a:rPr>
              <a:t>from</a:t>
            </a:r>
            <a:r>
              <a:rPr lang="zh-CN" altLang="en-US" sz="1200" b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1200" b="0">
                <a:latin typeface="Cambria" charset="0"/>
                <a:ea typeface="Cambria" charset="0"/>
                <a:cs typeface="Cambria" charset="0"/>
              </a:rPr>
              <a:t>Microblog</a:t>
            </a:r>
            <a:r>
              <a:rPr lang="zh-CN" altLang="en-US" sz="1200" b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1200" b="0">
                <a:latin typeface="Cambria" charset="0"/>
                <a:ea typeface="Cambria" charset="0"/>
                <a:cs typeface="Cambria" charset="0"/>
              </a:rPr>
              <a:t>Data</a:t>
            </a:r>
            <a:endParaRPr lang="en-US" altLang="zh-TW" sz="1200" b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4887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detect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emotion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space,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need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label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data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well.</a:t>
            </a:r>
            <a:endParaRPr kumimoji="1" lang="zh-CN" altLang="en-US" baseline="0" dirty="0" smtClean="0"/>
          </a:p>
          <a:p>
            <a:endParaRPr kumimoji="1" lang="zh-CN" altLang="en-US" baseline="0" dirty="0" smtClean="0"/>
          </a:p>
          <a:p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could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rate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words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sentence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take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average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values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whole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sentence.</a:t>
            </a:r>
            <a:endParaRPr kumimoji="1" lang="zh-CN" altLang="en-US" baseline="0" dirty="0" smtClean="0"/>
          </a:p>
          <a:p>
            <a:endParaRPr kumimoji="1" lang="zh-CN" altLang="en-US" baseline="0" dirty="0" smtClean="0"/>
          </a:p>
          <a:p>
            <a:r>
              <a:rPr kumimoji="1" lang="en-US" altLang="zh-CN" baseline="0" dirty="0" smtClean="0"/>
              <a:t>However,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may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cause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bias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because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does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not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consider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context.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addition,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some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words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may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lack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values.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8636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Alternatively,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rate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whole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sentence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rather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than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words.</a:t>
            </a:r>
            <a:endParaRPr kumimoji="1" lang="en-US" altLang="zh-CN" baseline="0" dirty="0"/>
          </a:p>
          <a:p>
            <a:endParaRPr kumimoji="1" lang="en-US" altLang="zh-TW" baseline="0" dirty="0"/>
          </a:p>
          <a:p>
            <a:r>
              <a:rPr kumimoji="1" lang="en-US" altLang="zh-CN" baseline="0" dirty="0" smtClean="0"/>
              <a:t>But,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</a:t>
            </a:r>
            <a:r>
              <a:rPr kumimoji="1" lang="en-US" altLang="zh-TW" baseline="0" dirty="0" smtClean="0"/>
              <a:t>t </a:t>
            </a:r>
            <a:r>
              <a:rPr kumimoji="1" lang="en-US" altLang="zh-TW" baseline="0" dirty="0"/>
              <a:t>only provides</a:t>
            </a:r>
            <a:r>
              <a:rPr kumimoji="1" lang="zh-CN" altLang="en-US" baseline="0" dirty="0"/>
              <a:t>  </a:t>
            </a:r>
            <a:r>
              <a:rPr kumimoji="1" lang="en-US" altLang="zh-CN" baseline="0" dirty="0"/>
              <a:t>the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location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of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the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text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in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VA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space.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see,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because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different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annotators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may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have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different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feelings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same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text,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even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for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same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emotion,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may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have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different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ratings.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ratings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may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big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variance.</a:t>
            </a:r>
            <a:endParaRPr kumimoji="1" lang="zh-CN" altLang="en-US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7490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So,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our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research,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propose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probabilistic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model,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called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err="1" smtClean="0"/>
              <a:t>EmoPredictor</a:t>
            </a:r>
            <a:r>
              <a:rPr kumimoji="1" lang="en-US" altLang="zh-CN" baseline="0" dirty="0" smtClean="0"/>
              <a:t>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extract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emotions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from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text</a:t>
            </a:r>
            <a:endParaRPr kumimoji="1" lang="zh-CN" altLang="en-US" baseline="0" dirty="0" smtClean="0"/>
          </a:p>
          <a:p>
            <a:endParaRPr kumimoji="1" lang="zh-CN" alt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aseline="0" dirty="0" smtClean="0"/>
              <a:t>This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model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integrates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determinative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classification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emotion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model,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which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avoids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drawbacks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both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numerical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emotion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extraction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determinative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classification.</a:t>
            </a:r>
            <a:endParaRPr kumimoji="1" lang="zh-CN" alt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don’t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assign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specific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emotion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text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provide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exact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values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space,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instead,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for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given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statement,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provide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emotion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distribution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space.</a:t>
            </a:r>
            <a:endParaRPr kumimoji="1" lang="zh-CN" altLang="en-US" baseline="0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6188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Next,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present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methodology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our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approach.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3129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600" baseline="0" dirty="0" smtClean="0"/>
              <a:t>Let’s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first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look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assumptions.</a:t>
            </a:r>
            <a:endParaRPr kumimoji="1" lang="zh-CN" altLang="en-US" sz="1600" baseline="0" dirty="0" smtClean="0"/>
          </a:p>
          <a:p>
            <a:endParaRPr kumimoji="1" lang="zh-CN" altLang="en-US" sz="1600" baseline="0" dirty="0" smtClean="0"/>
          </a:p>
          <a:p>
            <a:r>
              <a:rPr kumimoji="1" lang="en-US" altLang="zh-CN" sz="1600" baseline="0" dirty="0" smtClean="0"/>
              <a:t>Actually,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most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of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</a:t>
            </a:r>
            <a:r>
              <a:rPr kumimoji="1" lang="zh-CN" altLang="en-US" sz="1600" baseline="0" dirty="0" smtClean="0"/>
              <a:t>  </a:t>
            </a:r>
            <a:r>
              <a:rPr kumimoji="1" lang="en-US" altLang="zh-CN" sz="1600" baseline="0" dirty="0" smtClean="0"/>
              <a:t>work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I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introduced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just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now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follows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or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implies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following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assumption.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first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one</a:t>
            </a:r>
            <a:r>
              <a:rPr kumimoji="1" lang="is-IS" altLang="zh-CN" sz="1600" baseline="0" dirty="0" smtClean="0"/>
              <a:t>…</a:t>
            </a:r>
            <a:endParaRPr kumimoji="1" lang="zh-CN" altLang="en-US" sz="1600" baseline="0" dirty="0" smtClean="0"/>
          </a:p>
          <a:p>
            <a:r>
              <a:rPr kumimoji="1" lang="en-US" altLang="zh-CN" sz="1600" baseline="0" dirty="0" smtClean="0"/>
              <a:t>This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just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corresponds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to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previous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example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that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we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taking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average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of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weight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of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each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emotion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and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we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choose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emotion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that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majority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chose</a:t>
            </a:r>
            <a:endParaRPr kumimoji="1" lang="zh-CN" altLang="en-US" sz="1600" baseline="0" dirty="0" smtClean="0"/>
          </a:p>
          <a:p>
            <a:endParaRPr kumimoji="1" lang="zh-CN" altLang="en-US" sz="1600" baseline="0" dirty="0"/>
          </a:p>
          <a:p>
            <a:r>
              <a:rPr kumimoji="1" lang="en-US" altLang="zh-CN" sz="1600" baseline="0" dirty="0" smtClean="0"/>
              <a:t>So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we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first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denote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valence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values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/>
              <a:t>as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 smtClean="0"/>
              <a:t>bold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v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/>
              <a:t>and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 smtClean="0"/>
              <a:t>arousal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values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/>
              <a:t>as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 smtClean="0"/>
              <a:t>bold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</a:t>
            </a:r>
            <a:r>
              <a:rPr kumimoji="1" lang="en-US" altLang="zh-CN" sz="1600" baseline="0" dirty="0"/>
              <a:t>.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Let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y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=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(</a:t>
            </a:r>
            <a:r>
              <a:rPr kumimoji="1" lang="en-US" altLang="zh-CN" sz="1600" baseline="0" dirty="0" err="1"/>
              <a:t>v,a</a:t>
            </a:r>
            <a:r>
              <a:rPr kumimoji="1" lang="en-US" altLang="zh-CN" sz="1600" baseline="0" dirty="0"/>
              <a:t>),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representing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emotion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of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texts.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Then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we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can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use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g(\theta)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to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represent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emotion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distribution.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\theta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is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parameters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of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this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distribution.</a:t>
            </a:r>
            <a:endParaRPr kumimoji="1" lang="zh-CN" altLang="en-US" sz="1600" baseline="0" dirty="0"/>
          </a:p>
          <a:p>
            <a:endParaRPr kumimoji="1" lang="zh-CN" altLang="en-US" sz="1600" baseline="0" dirty="0"/>
          </a:p>
          <a:p>
            <a:r>
              <a:rPr kumimoji="1" lang="en-US" altLang="zh-CN" sz="1600" baseline="0" dirty="0"/>
              <a:t>Second,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text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emotion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consists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of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multi-emotions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rather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than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a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single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emotion.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Suppose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text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emotion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 smtClean="0"/>
              <a:t>contains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possible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K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/>
              <a:t>emotions,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we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can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simply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combine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them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linearly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with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 smtClean="0"/>
              <a:t>p(k)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/>
              <a:t>each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emotion’s</a:t>
            </a:r>
            <a:r>
              <a:rPr kumimoji="1" lang="zh-CN" altLang="en-US" sz="1600" baseline="0" dirty="0"/>
              <a:t> </a:t>
            </a:r>
            <a:r>
              <a:rPr kumimoji="1" lang="en-US" altLang="zh-CN" sz="1600" baseline="0" dirty="0"/>
              <a:t>weight.</a:t>
            </a:r>
            <a:r>
              <a:rPr kumimoji="1" lang="zh-CN" altLang="en-US" sz="1600" baseline="0" dirty="0"/>
              <a:t> </a:t>
            </a:r>
            <a:endParaRPr kumimoji="1" lang="zh-CN" altLang="en-US" sz="1600" baseline="0" dirty="0" smtClean="0"/>
          </a:p>
          <a:p>
            <a:endParaRPr kumimoji="1" lang="zh-CN" altLang="en-US" sz="1600" baseline="0" dirty="0" smtClean="0"/>
          </a:p>
          <a:p>
            <a:r>
              <a:rPr kumimoji="1" lang="en-US" altLang="zh-CN" sz="1600" baseline="0" dirty="0" smtClean="0"/>
              <a:t>So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text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emotion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distribution,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we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can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treat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it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linear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combination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of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K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emotions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with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corresponding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emotion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probability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p(k)</a:t>
            </a:r>
            <a:endParaRPr kumimoji="1" lang="zh-CN" altLang="en-US" sz="1600" baseline="0" dirty="0" smtClean="0"/>
          </a:p>
          <a:p>
            <a:endParaRPr kumimoji="1" lang="zh-CN" altLang="en-US" sz="1600" baseline="0" dirty="0" smtClean="0"/>
          </a:p>
          <a:p>
            <a:r>
              <a:rPr kumimoji="1" lang="en-US" altLang="zh-CN" sz="1600" baseline="0" dirty="0" smtClean="0"/>
              <a:t>This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is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also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called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Mixture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Model.</a:t>
            </a:r>
            <a:endParaRPr kumimoji="1" lang="zh-TW" altLang="en-US" sz="1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7848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kumimoji="1" lang="en-US" altLang="zh-CN" sz="1600" b="0" kern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Suppose</a:t>
                </a:r>
                <a:r>
                  <a:rPr kumimoji="1" lang="zh-CN" altLang="en-US" sz="1600" b="0" kern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for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a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given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statement,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we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have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k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possible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emotions.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For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each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possible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emotion,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we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define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g(\theta)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as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its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distribution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with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corresponding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emotion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probability.</a:t>
                </a:r>
                <a:endParaRPr kumimoji="1" lang="zh-CN" altLang="en-US" sz="1600" b="0" kern="0" baseline="0" dirty="0" smtClean="0">
                  <a:latin typeface="+mn-lt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endParaRPr kumimoji="1" lang="zh-CN" altLang="en-US" sz="1600" b="0" kern="0" baseline="0" dirty="0" smtClean="0">
                  <a:latin typeface="+mn-lt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Now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the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first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task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of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our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research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is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that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if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we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want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to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the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get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exact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values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of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probability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of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y,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we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need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to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define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the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clear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form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of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g(\theta)</a:t>
                </a:r>
                <a:endParaRPr kumimoji="1" lang="zh-CN" altLang="en-US" sz="1600" b="0" kern="0" baseline="0" dirty="0" smtClean="0">
                  <a:latin typeface="+mn-lt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endParaRPr kumimoji="1" lang="zh-CN" altLang="en-US" sz="1600" b="0" kern="0" baseline="0" dirty="0" smtClean="0">
                  <a:latin typeface="+mn-lt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We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observed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the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data,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and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found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that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on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each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dimension,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they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are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likely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can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be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described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by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normal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distribution.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To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verify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this,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we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conducted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a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multivariate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normal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distribution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test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on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our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data.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The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results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show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that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is-I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…</a:t>
                </a:r>
                <a:endParaRPr kumimoji="1" lang="zh-CN" altLang="en-US" sz="1600" b="0" kern="0" baseline="0" dirty="0" smtClean="0">
                  <a:latin typeface="+mn-lt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endParaRPr kumimoji="1" lang="zh-CN" altLang="en-US" sz="1600" b="0" kern="0" baseline="0" dirty="0" smtClean="0">
                  <a:latin typeface="+mn-lt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3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We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also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found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that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If</a:t>
                </a:r>
                <a:r>
                  <a:rPr kumimoji="1" lang="zh-CN" altLang="en-US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600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𝑔</m:t>
                    </m:r>
                    <m:r>
                      <a:rPr kumimoji="1" lang="en-US" altLang="zh-CN" sz="1600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(</m:t>
                    </m:r>
                    <m:sSub>
                      <m:sSubPr>
                        <m:ctrlPr>
                          <a:rPr kumimoji="1" lang="en-US" altLang="zh-CN" sz="1600" b="1" i="1" kern="0"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</m:ctrlPr>
                      </m:sSubPr>
                      <m:e>
                        <m:r>
                          <a:rPr kumimoji="1" lang="en-US" altLang="zh-CN" sz="1600" b="1" i="1" kern="0"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𝜽</m:t>
                        </m:r>
                      </m:e>
                      <m:sub>
                        <m:r>
                          <a:rPr kumimoji="1" lang="en-US" altLang="zh-CN" sz="1600" i="1" kern="0"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𝑘</m:t>
                        </m:r>
                      </m:sub>
                    </m:sSub>
                    <m:r>
                      <a:rPr kumimoji="1" lang="en-US" altLang="zh-CN" sz="1600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)</m:t>
                    </m:r>
                  </m:oMath>
                </a14:m>
                <a:r>
                  <a:rPr kumimoji="1" lang="zh-CN" altLang="en-US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is</a:t>
                </a:r>
                <a:r>
                  <a:rPr kumimoji="1" lang="zh-CN" altLang="en-US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a</a:t>
                </a:r>
                <a:r>
                  <a:rPr kumimoji="1" lang="zh-CN" altLang="en-US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1" kern="0" dirty="0">
                    <a:solidFill>
                      <a:srgbClr val="0070C0"/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normal</a:t>
                </a:r>
                <a:r>
                  <a:rPr kumimoji="1" lang="zh-CN" altLang="en-US" sz="1600" b="1" kern="0" dirty="0">
                    <a:solidFill>
                      <a:srgbClr val="0070C0"/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1" kern="0" dirty="0">
                    <a:solidFill>
                      <a:srgbClr val="0070C0"/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distribution</a:t>
                </a:r>
                <a:r>
                  <a:rPr kumimoji="1" lang="en-US" altLang="zh-CN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,</a:t>
                </a:r>
                <a:r>
                  <a:rPr kumimoji="1" lang="zh-CN" altLang="en-US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600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𝑝</m:t>
                    </m:r>
                    <m:r>
                      <a:rPr kumimoji="1" lang="en-US" altLang="zh-CN" sz="1600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(</m:t>
                    </m:r>
                    <m:r>
                      <a:rPr kumimoji="1" lang="en-US" altLang="zh-CN" sz="1600" b="1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𝒚</m:t>
                    </m:r>
                    <m:r>
                      <a:rPr kumimoji="1" lang="en-US" altLang="zh-CN" sz="1600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)</m:t>
                    </m:r>
                  </m:oMath>
                </a14:m>
                <a:r>
                  <a:rPr kumimoji="1" lang="zh-CN" altLang="en-US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can</a:t>
                </a:r>
                <a:r>
                  <a:rPr kumimoji="1" lang="zh-CN" altLang="en-US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approximate</a:t>
                </a:r>
                <a:r>
                  <a:rPr kumimoji="1" lang="zh-CN" altLang="en-US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any</a:t>
                </a:r>
                <a:r>
                  <a:rPr kumimoji="1" lang="zh-CN" altLang="en-US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continuous</a:t>
                </a:r>
                <a:r>
                  <a:rPr kumimoji="1" lang="zh-CN" altLang="en-US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density</a:t>
                </a:r>
                <a:r>
                  <a:rPr kumimoji="1" lang="zh-CN" altLang="en-US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functions</a:t>
                </a:r>
                <a:r>
                  <a:rPr kumimoji="1" lang="zh-CN" altLang="en-US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to</a:t>
                </a:r>
                <a:r>
                  <a:rPr kumimoji="1" lang="zh-CN" altLang="en-US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arbitrary</a:t>
                </a:r>
                <a:r>
                  <a:rPr kumimoji="1" lang="zh-CN" altLang="en-US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accuracy</a:t>
                </a:r>
                <a:endParaRPr kumimoji="1" lang="zh-TW" altLang="en-US" sz="1600" b="1" kern="0" dirty="0">
                  <a:solidFill>
                    <a:srgbClr val="0070C0"/>
                  </a:solidFill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endParaRPr kumimoji="1" lang="zh-CN" altLang="en-US" sz="1600" b="0" kern="0" baseline="0" dirty="0" smtClean="0">
                  <a:latin typeface="+mn-lt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So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we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just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define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600" i="1" kern="0" smtClea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𝑔</m:t>
                    </m:r>
                    <m:d>
                      <m:dPr>
                        <m:ctrlPr>
                          <a:rPr kumimoji="1" lang="en-US" altLang="zh-CN" sz="1600" i="1" kern="0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600" b="1" i="1" kern="0">
                                <a:latin typeface="Cambria Math" charset="0"/>
                                <a:ea typeface="Cambria Math" charset="0"/>
                                <a:cs typeface="Cambria Math" charset="0"/>
                                <a:sym typeface="+mn-lt"/>
                              </a:rPr>
                            </m:ctrlPr>
                          </m:sSubPr>
                          <m:e>
                            <m:r>
                              <a:rPr kumimoji="1" lang="en-US" altLang="zh-CN" sz="1600" b="1" i="1" kern="0">
                                <a:latin typeface="Cambria Math" charset="0"/>
                                <a:ea typeface="Cambria Math" charset="0"/>
                                <a:cs typeface="Cambria Math" charset="0"/>
                                <a:sym typeface="+mn-lt"/>
                              </a:rPr>
                              <m:t>𝜽</m:t>
                            </m:r>
                          </m:e>
                          <m:sub>
                            <m:r>
                              <a:rPr kumimoji="1" lang="en-US" altLang="zh-CN" sz="1600" i="1" kern="0">
                                <a:latin typeface="Cambria Math" charset="0"/>
                                <a:ea typeface="Cambria Math" charset="0"/>
                                <a:cs typeface="Cambria Math" charset="0"/>
                                <a:sym typeface="+mn-lt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as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normal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distribution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with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parameters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\mu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and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\Sigma,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and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then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combine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them,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get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p(y),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that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is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the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emotion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distribution</a:t>
                </a:r>
                <a:endParaRPr kumimoji="1" lang="zh-CN" altLang="en-US" sz="1600" b="0" kern="0" baseline="0" dirty="0">
                  <a:latin typeface="+mn-lt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kumimoji="1" lang="en-US" altLang="zh-CN" sz="1600" b="0" kern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Suppose</a:t>
                </a:r>
                <a:r>
                  <a:rPr kumimoji="1" lang="zh-CN" altLang="en-US" sz="1600" b="0" kern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for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a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given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statement,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we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have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k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possible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emotions.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For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each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possible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emotion,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we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define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g(\theta)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as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its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distribution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with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corresponding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emotion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probability.</a:t>
                </a:r>
                <a:endParaRPr kumimoji="1" lang="zh-CN" altLang="en-US" sz="1600" b="0" kern="0" baseline="0" dirty="0" smtClean="0">
                  <a:latin typeface="+mn-lt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endParaRPr kumimoji="1" lang="zh-CN" altLang="en-US" sz="1600" b="0" kern="0" baseline="0" dirty="0" smtClean="0">
                  <a:latin typeface="+mn-lt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Now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the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first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task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of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our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research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is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that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if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we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want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to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the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get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exact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values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of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probability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of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y,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we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need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to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define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the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clear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form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of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g(\theta)</a:t>
                </a:r>
                <a:endParaRPr kumimoji="1" lang="zh-CN" altLang="en-US" sz="1600" b="0" kern="0" baseline="0" dirty="0" smtClean="0">
                  <a:latin typeface="+mn-lt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endParaRPr kumimoji="1" lang="zh-CN" altLang="en-US" sz="1600" b="0" kern="0" baseline="0" dirty="0" smtClean="0">
                  <a:latin typeface="+mn-lt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We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observed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the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data,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and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found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that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on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each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dimension,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they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are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likely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can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be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described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by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normal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distribution.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To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verify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this,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we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conducted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a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multivariate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normal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distribution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test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on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our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data.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The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results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show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that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is-I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…</a:t>
                </a:r>
                <a:endParaRPr kumimoji="1" lang="zh-CN" altLang="en-US" sz="1600" b="0" kern="0" baseline="0" dirty="0" smtClean="0">
                  <a:latin typeface="+mn-lt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endParaRPr kumimoji="1" lang="zh-CN" altLang="en-US" sz="1600" b="0" kern="0" baseline="0" dirty="0" smtClean="0">
                  <a:latin typeface="+mn-lt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3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We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also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found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that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kern="0" dirty="0" smtClean="0">
                    <a:ea typeface="微软雅黑" panose="020B0503020204020204" pitchFamily="34" charset="-122"/>
                    <a:cs typeface="+mn-ea"/>
                    <a:sym typeface="+mn-lt"/>
                  </a:rPr>
                  <a:t>If</a:t>
                </a:r>
                <a:r>
                  <a:rPr kumimoji="1" lang="zh-CN" altLang="en-US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i="0" kern="0">
                    <a:latin typeface="Cambria Math" charset="0"/>
                    <a:ea typeface="Cambria Math" charset="0"/>
                    <a:cs typeface="Cambria Math" charset="0"/>
                    <a:sym typeface="+mn-lt"/>
                  </a:rPr>
                  <a:t>𝑔(</a:t>
                </a:r>
                <a:r>
                  <a:rPr kumimoji="1" lang="en-US" altLang="zh-CN" sz="1600" b="1" i="0" kern="0">
                    <a:latin typeface="Cambria Math" charset="0"/>
                    <a:ea typeface="Cambria Math" charset="0"/>
                    <a:cs typeface="Cambria Math" charset="0"/>
                    <a:sym typeface="+mn-lt"/>
                  </a:rPr>
                  <a:t>𝜽_</a:t>
                </a:r>
                <a:r>
                  <a:rPr kumimoji="1" lang="en-US" altLang="zh-CN" sz="1600" i="0" kern="0">
                    <a:latin typeface="Cambria Math" charset="0"/>
                    <a:ea typeface="Cambria Math" charset="0"/>
                    <a:cs typeface="Cambria Math" charset="0"/>
                    <a:sym typeface="+mn-lt"/>
                  </a:rPr>
                  <a:t>𝑘)</a:t>
                </a:r>
                <a:r>
                  <a:rPr kumimoji="1" lang="zh-CN" altLang="en-US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is</a:t>
                </a:r>
                <a:r>
                  <a:rPr kumimoji="1" lang="zh-CN" altLang="en-US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a</a:t>
                </a:r>
                <a:r>
                  <a:rPr kumimoji="1" lang="zh-CN" altLang="en-US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1" kern="0" dirty="0">
                    <a:solidFill>
                      <a:srgbClr val="0070C0"/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normal</a:t>
                </a:r>
                <a:r>
                  <a:rPr kumimoji="1" lang="zh-CN" altLang="en-US" sz="1600" b="1" kern="0" dirty="0">
                    <a:solidFill>
                      <a:srgbClr val="0070C0"/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1" kern="0" dirty="0">
                    <a:solidFill>
                      <a:srgbClr val="0070C0"/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distribution</a:t>
                </a:r>
                <a:r>
                  <a:rPr kumimoji="1" lang="en-US" altLang="zh-CN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,</a:t>
                </a:r>
                <a:r>
                  <a:rPr kumimoji="1" lang="zh-CN" altLang="en-US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i="0" kern="0">
                    <a:latin typeface="Cambria Math" charset="0"/>
                    <a:ea typeface="Cambria Math" charset="0"/>
                    <a:cs typeface="Cambria Math" charset="0"/>
                    <a:sym typeface="+mn-lt"/>
                  </a:rPr>
                  <a:t>𝑝(</a:t>
                </a:r>
                <a:r>
                  <a:rPr kumimoji="1" lang="en-US" altLang="zh-CN" sz="1600" b="1" i="0" kern="0">
                    <a:latin typeface="Cambria Math" charset="0"/>
                    <a:ea typeface="Cambria Math" charset="0"/>
                    <a:cs typeface="Cambria Math" charset="0"/>
                    <a:sym typeface="+mn-lt"/>
                  </a:rPr>
                  <a:t>𝒚</a:t>
                </a:r>
                <a:r>
                  <a:rPr kumimoji="1" lang="en-US" altLang="zh-CN" sz="1600" i="0" kern="0">
                    <a:latin typeface="Cambria Math" charset="0"/>
                    <a:ea typeface="Cambria Math" charset="0"/>
                    <a:cs typeface="Cambria Math" charset="0"/>
                    <a:sym typeface="+mn-lt"/>
                  </a:rPr>
                  <a:t>)</a:t>
                </a:r>
                <a:r>
                  <a:rPr kumimoji="1" lang="zh-CN" altLang="en-US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can</a:t>
                </a:r>
                <a:r>
                  <a:rPr kumimoji="1" lang="zh-CN" altLang="en-US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approximate</a:t>
                </a:r>
                <a:r>
                  <a:rPr kumimoji="1" lang="zh-CN" altLang="en-US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any</a:t>
                </a:r>
                <a:r>
                  <a:rPr kumimoji="1" lang="zh-CN" altLang="en-US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continuous</a:t>
                </a:r>
                <a:r>
                  <a:rPr kumimoji="1" lang="zh-CN" altLang="en-US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density</a:t>
                </a:r>
                <a:r>
                  <a:rPr kumimoji="1" lang="zh-CN" altLang="en-US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functions</a:t>
                </a:r>
                <a:r>
                  <a:rPr kumimoji="1" lang="zh-CN" altLang="en-US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to</a:t>
                </a:r>
                <a:r>
                  <a:rPr kumimoji="1" lang="zh-CN" altLang="en-US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arbitrary</a:t>
                </a:r>
                <a:r>
                  <a:rPr kumimoji="1" lang="zh-CN" altLang="en-US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accuracy</a:t>
                </a:r>
                <a:endParaRPr kumimoji="1" lang="zh-TW" altLang="en-US" sz="1600" b="1" kern="0" dirty="0">
                  <a:solidFill>
                    <a:srgbClr val="0070C0"/>
                  </a:solidFill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endParaRPr kumimoji="1" lang="zh-CN" altLang="en-US" sz="1600" b="0" kern="0" baseline="0" dirty="0" smtClean="0">
                  <a:latin typeface="+mn-lt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So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we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just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define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i="0" kern="0" smtClean="0">
                    <a:latin typeface="Cambria Math" charset="0"/>
                    <a:ea typeface="Cambria Math" charset="0"/>
                    <a:cs typeface="Cambria Math" charset="0"/>
                    <a:sym typeface="+mn-lt"/>
                  </a:rPr>
                  <a:t>𝑔(</a:t>
                </a:r>
                <a:r>
                  <a:rPr kumimoji="1" lang="en-US" altLang="zh-CN" sz="1600" b="1" i="0" kern="0">
                    <a:latin typeface="Cambria Math" charset="0"/>
                    <a:ea typeface="Cambria Math" charset="0"/>
                    <a:cs typeface="Cambria Math" charset="0"/>
                    <a:sym typeface="+mn-lt"/>
                  </a:rPr>
                  <a:t>𝜽_</a:t>
                </a:r>
                <a:r>
                  <a:rPr kumimoji="1" lang="en-US" altLang="zh-CN" sz="1600" i="0" kern="0">
                    <a:latin typeface="Cambria Math" charset="0"/>
                    <a:ea typeface="Cambria Math" charset="0"/>
                    <a:cs typeface="Cambria Math" charset="0"/>
                    <a:sym typeface="+mn-lt"/>
                  </a:rPr>
                  <a:t>𝑘</a:t>
                </a:r>
                <a:r>
                  <a:rPr kumimoji="1" lang="en-US" altLang="zh-CN" sz="1600" b="1" i="0" kern="0">
                    <a:latin typeface="Cambria Math" charset="0"/>
                    <a:ea typeface="Cambria Math" charset="0"/>
                    <a:cs typeface="Cambria Math" charset="0"/>
                    <a:sym typeface="+mn-lt"/>
                  </a:rPr>
                  <a:t> )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as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normal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distribution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with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parameters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\mu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and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\Sigma,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and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then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combine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them,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get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p(y),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that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is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the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emotion</a:t>
                </a:r>
                <a:r>
                  <a:rPr kumimoji="1" lang="zh-CN" altLang="en-US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b="0" kern="0" baseline="0" dirty="0" smtClean="0">
                    <a:latin typeface="+mn-lt"/>
                    <a:ea typeface="微软雅黑" panose="020B0503020204020204" pitchFamily="34" charset="-122"/>
                    <a:cs typeface="+mn-ea"/>
                    <a:sym typeface="+mn-lt"/>
                  </a:rPr>
                  <a:t>distribution</a:t>
                </a:r>
                <a:endParaRPr kumimoji="1" lang="zh-CN" altLang="en-US" sz="1600" b="0" kern="0" baseline="0" dirty="0">
                  <a:latin typeface="+mn-lt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653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600" baseline="0" dirty="0" smtClean="0"/>
              <a:t>Now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let’s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recall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our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goal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of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this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research.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For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given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statement,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we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want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to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get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emotion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distribution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in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VA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space.</a:t>
            </a:r>
            <a:endParaRPr kumimoji="1" lang="zh-CN" altLang="en-US" sz="1600" baseline="0" dirty="0" smtClean="0"/>
          </a:p>
          <a:p>
            <a:endParaRPr kumimoji="1" lang="zh-CN" altLang="en-US" sz="1600" baseline="0" dirty="0" smtClean="0"/>
          </a:p>
          <a:p>
            <a:r>
              <a:rPr kumimoji="1" lang="en-US" altLang="zh-CN" sz="1600" baseline="0" dirty="0" smtClean="0"/>
              <a:t>We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define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X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features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of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texts.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Thus,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given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X,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we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can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get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clear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form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of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err="1" smtClean="0"/>
              <a:t>EmoPredictor</a:t>
            </a:r>
            <a:r>
              <a:rPr kumimoji="1" lang="en-US" altLang="zh-CN" sz="1600" baseline="0" dirty="0" smtClean="0"/>
              <a:t>.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This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turns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to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parameter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estimation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problem.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parameters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to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be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estimated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are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emotion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probability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and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Gaussian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parameters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\mu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and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\Sigma.</a:t>
            </a:r>
            <a:endParaRPr kumimoji="1" lang="zh-CN" altLang="en-US" sz="1600" baseline="0" dirty="0" smtClean="0"/>
          </a:p>
          <a:p>
            <a:endParaRPr kumimoji="1" lang="zh-CN" altLang="en-US" sz="1600" baseline="0" dirty="0" smtClean="0"/>
          </a:p>
          <a:p>
            <a:r>
              <a:rPr kumimoji="1" lang="en-US" altLang="zh-CN" sz="1600" baseline="0" dirty="0" smtClean="0"/>
              <a:t>We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can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get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Gaussian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parameters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from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VA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ratings.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to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emotion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probability,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we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obtain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it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through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emotion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classifier.</a:t>
            </a:r>
            <a:endParaRPr kumimoji="1" lang="zh-CN" altLang="en-US" sz="1600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4169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Now,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following,</a:t>
            </a:r>
            <a:r>
              <a:rPr kumimoji="1" lang="zh-CN" altLang="en-US" dirty="0"/>
              <a:t> </a:t>
            </a:r>
            <a:r>
              <a:rPr kumimoji="1" lang="en-US" altLang="zh-CN" dirty="0"/>
              <a:t>I</a:t>
            </a:r>
            <a:r>
              <a:rPr kumimoji="1" lang="zh-CN" altLang="en-US" dirty="0"/>
              <a:t> </a:t>
            </a:r>
            <a:r>
              <a:rPr kumimoji="1" lang="en-US" altLang="zh-CN" dirty="0"/>
              <a:t>will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introduce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framework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of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the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predictive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model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and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have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a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detailed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look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at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how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to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predict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text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emotion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in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VA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space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by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integrating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emotion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classification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and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VA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emotion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model.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86819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分解這個圖！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0463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TFIDF</a:t>
            </a:r>
            <a:endParaRPr kumimoji="1" lang="zh-CN" altLang="en-US" dirty="0" smtClean="0"/>
          </a:p>
          <a:p>
            <a:r>
              <a:rPr kumimoji="1" lang="en-US" altLang="zh-CN" dirty="0" smtClean="0"/>
              <a:t>word2vec</a:t>
            </a:r>
            <a:endParaRPr kumimoji="1" lang="zh-CN" altLang="en-US" dirty="0" smtClean="0"/>
          </a:p>
          <a:p>
            <a:r>
              <a:rPr kumimoji="1" lang="en-US" altLang="zh-CN" dirty="0" smtClean="0"/>
              <a:t>emotion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patterns</a:t>
            </a:r>
            <a:endParaRPr kumimoji="1" lang="zh-CN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7716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400" baseline="0" dirty="0"/>
              <a:t>I</a:t>
            </a:r>
            <a:r>
              <a:rPr kumimoji="1" lang="zh-CN" altLang="en-US" sz="1400" baseline="0" dirty="0"/>
              <a:t> </a:t>
            </a:r>
            <a:r>
              <a:rPr kumimoji="1" lang="en-US" altLang="zh-CN" sz="1400" baseline="0" dirty="0"/>
              <a:t>will</a:t>
            </a:r>
            <a:r>
              <a:rPr kumimoji="1" lang="zh-CN" altLang="en-US" sz="1400" baseline="0" dirty="0"/>
              <a:t> </a:t>
            </a:r>
            <a:r>
              <a:rPr kumimoji="1" lang="en-US" altLang="zh-CN" sz="1400" baseline="0" dirty="0"/>
              <a:t>present</a:t>
            </a:r>
            <a:r>
              <a:rPr kumimoji="1" lang="zh-CN" altLang="en-US" sz="1400" baseline="0" dirty="0"/>
              <a:t> </a:t>
            </a:r>
            <a:r>
              <a:rPr kumimoji="1" lang="en-US" altLang="zh-CN" sz="1400" baseline="0" dirty="0"/>
              <a:t>my</a:t>
            </a:r>
            <a:r>
              <a:rPr kumimoji="1" lang="zh-CN" altLang="en-US" sz="1400" baseline="0" dirty="0"/>
              <a:t> </a:t>
            </a:r>
            <a:r>
              <a:rPr kumimoji="1" lang="en-US" altLang="zh-CN" sz="1400" baseline="0" dirty="0"/>
              <a:t>research</a:t>
            </a:r>
            <a:r>
              <a:rPr kumimoji="1" lang="zh-CN" altLang="en-US" sz="1400" baseline="0" dirty="0"/>
              <a:t> </a:t>
            </a:r>
            <a:r>
              <a:rPr kumimoji="1" lang="en-US" altLang="zh-CN" sz="1400" baseline="0" dirty="0"/>
              <a:t>by</a:t>
            </a:r>
            <a:r>
              <a:rPr kumimoji="1" lang="zh-CN" altLang="en-US" sz="1400" baseline="0" dirty="0"/>
              <a:t> </a:t>
            </a:r>
            <a:r>
              <a:rPr kumimoji="1" lang="en-US" altLang="zh-CN" sz="1400" baseline="0" dirty="0"/>
              <a:t>the</a:t>
            </a:r>
            <a:r>
              <a:rPr kumimoji="1" lang="zh-CN" altLang="en-US" sz="1400" baseline="0" dirty="0"/>
              <a:t> </a:t>
            </a:r>
            <a:r>
              <a:rPr kumimoji="1" lang="en-US" altLang="zh-CN" sz="1400" baseline="0" dirty="0"/>
              <a:t>following</a:t>
            </a:r>
            <a:r>
              <a:rPr kumimoji="1" lang="zh-CN" altLang="en-US" sz="1400" baseline="0" dirty="0"/>
              <a:t> </a:t>
            </a:r>
            <a:r>
              <a:rPr kumimoji="1" lang="en-US" altLang="zh-CN" sz="1400" baseline="0" dirty="0" smtClean="0"/>
              <a:t>outline</a:t>
            </a:r>
            <a:endParaRPr kumimoji="1" lang="zh-CN" altLang="en-US" sz="1400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60904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分解這個圖！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74669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57680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utilize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publicly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released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Facebook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dataset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our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research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data.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data,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each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text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rated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two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professional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annotators.</a:t>
            </a:r>
            <a:endParaRPr kumimoji="1" lang="zh-CN" altLang="en-US" baseline="0" dirty="0" smtClean="0"/>
          </a:p>
          <a:p>
            <a:endParaRPr kumimoji="1" lang="zh-CN" altLang="en-US" baseline="0" dirty="0" smtClean="0"/>
          </a:p>
          <a:p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first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calculate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difference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two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annotates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ratings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valence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arousal.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only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keep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text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whose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difference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less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than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2.</a:t>
            </a:r>
            <a:endParaRPr kumimoji="1" lang="zh-CN" altLang="en-US" baseline="0" dirty="0" smtClean="0"/>
          </a:p>
          <a:p>
            <a:endParaRPr kumimoji="1" lang="zh-CN" altLang="en-US" baseline="0" dirty="0" smtClean="0"/>
          </a:p>
          <a:p>
            <a:r>
              <a:rPr kumimoji="1" lang="en-US" altLang="zh-CN" dirty="0" smtClean="0"/>
              <a:t>Then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annotators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label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text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among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eight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emotion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candidates.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84670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end,</a:t>
            </a:r>
            <a:r>
              <a:rPr lang="zh-CN" altLang="en-US" dirty="0" smtClean="0"/>
              <a:t> </a:t>
            </a:r>
            <a:r>
              <a:rPr lang="en-US" altLang="zh-CN" dirty="0" smtClean="0"/>
              <a:t>147</a:t>
            </a:r>
            <a:r>
              <a:rPr lang="zh-CN" altLang="en-US" dirty="0" smtClean="0"/>
              <a:t> </a:t>
            </a:r>
            <a:r>
              <a:rPr lang="en-US" altLang="zh-CN" dirty="0" smtClean="0"/>
              <a:t>texts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selected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model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EmoPredictor</a:t>
            </a:r>
            <a:r>
              <a:rPr lang="en-US" altLang="zh-CN" baseline="0" dirty="0" smtClean="0"/>
              <a:t>.</a:t>
            </a:r>
            <a:endParaRPr lang="zh-CN" altLang="en-US" baseline="0" dirty="0" smtClean="0"/>
          </a:p>
          <a:p>
            <a:endParaRPr lang="zh-CN" altLang="en-US" baseline="0" dirty="0" smtClean="0"/>
          </a:p>
          <a:p>
            <a:r>
              <a:rPr lang="en-US" altLang="zh-CN" baseline="0" dirty="0" smtClean="0"/>
              <a:t>These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Amazon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Turk.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Each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text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valence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arousal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30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different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annotators.</a:t>
            </a:r>
            <a:endParaRPr lang="zh-CN" altLang="en-US" baseline="0" dirty="0" smtClean="0"/>
          </a:p>
          <a:p>
            <a:endParaRPr lang="zh-CN" altLang="en-US" baseline="0" dirty="0" smtClean="0"/>
          </a:p>
          <a:p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designed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interface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assist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annotators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rate.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43307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ratings,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found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outliers.</a:t>
            </a:r>
            <a:endParaRPr lang="zh-CN" altLang="en-US" baseline="0" dirty="0" smtClean="0"/>
          </a:p>
          <a:p>
            <a:endParaRPr lang="zh-CN" altLang="en-US" baseline="0" dirty="0" smtClean="0"/>
          </a:p>
          <a:p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remove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outliers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following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equations.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57787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utilize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several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emotion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classifiers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extract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possible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emotions.</a:t>
            </a:r>
            <a:endParaRPr lang="zh-CN" altLang="en-US" baseline="0" dirty="0" smtClean="0"/>
          </a:p>
          <a:p>
            <a:endParaRPr lang="zh-CN" altLang="en-US" dirty="0" smtClean="0"/>
          </a:p>
          <a:p>
            <a:r>
              <a:rPr lang="en-US" altLang="zh-CN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employ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six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emotion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classification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methods.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supervised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two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unsupervised.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emotion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classifier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based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emotion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patterns,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which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sequence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symbols,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like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words,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punctuations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output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eight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emotions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eight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scores.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calculation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convert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emotion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score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emotion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probability.</a:t>
            </a:r>
            <a:endParaRPr lang="zh-CN" altLang="en-US" baseline="0" dirty="0" smtClean="0"/>
          </a:p>
          <a:p>
            <a:endParaRPr lang="zh-CN" altLang="en-US" baseline="0" dirty="0" smtClean="0"/>
          </a:p>
          <a:p>
            <a:r>
              <a:rPr lang="en-US" altLang="zh-CN" baseline="0" dirty="0" smtClean="0"/>
              <a:t>Similarly,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K-means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outputs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distance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between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text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nearest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cluster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center.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calculation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convert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distance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emotion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probability.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30842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example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emotion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locations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space.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separate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eight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emotions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positive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emotions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negative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emotions.</a:t>
            </a:r>
            <a:endParaRPr kumimoji="1" lang="zh-CN" altLang="en-US" baseline="0" dirty="0" smtClean="0"/>
          </a:p>
          <a:p>
            <a:endParaRPr kumimoji="1" lang="zh-CN" altLang="en-US" baseline="0" dirty="0" smtClean="0"/>
          </a:p>
          <a:p>
            <a:r>
              <a:rPr kumimoji="1" lang="en-US" altLang="zh-CN" baseline="0" dirty="0" smtClean="0"/>
              <a:t>Trust,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anticipation,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surprise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joy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have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high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valence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high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arousal.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treat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them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positive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emotions.</a:t>
            </a:r>
            <a:endParaRPr kumimoji="1" lang="zh-CN" altLang="en-US" baseline="0" dirty="0" smtClean="0"/>
          </a:p>
          <a:p>
            <a:endParaRPr kumimoji="1" lang="zh-CN" altLang="en-US" baseline="0" dirty="0" smtClean="0"/>
          </a:p>
          <a:p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remainder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four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emotions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have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low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valence.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negative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emotions.</a:t>
            </a:r>
            <a:endParaRPr kumimoji="1" lang="zh-CN" altLang="en-US" baseline="0" dirty="0" smtClean="0"/>
          </a:p>
          <a:p>
            <a:endParaRPr kumimoji="1" lang="zh-CN" altLang="en-US" baseline="0" dirty="0" smtClean="0"/>
          </a:p>
          <a:p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see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that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sadness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assumed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low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arousal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other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three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emotions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high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arousal.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17045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model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results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supervised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classification.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56818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results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unsupervised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methods.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r>
              <a:rPr kumimoji="1" lang="en-US" altLang="zh-CN" dirty="0" smtClean="0"/>
              <a:t>As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what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results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show,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emotion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distributions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different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different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methods.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verify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performance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each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emotion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classifier,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develop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measurement.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6751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calculate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average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emotion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distance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each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classifier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according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equation.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greater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distance,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more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distinguishable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for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emotions.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That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greater,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better.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Because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hope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emotions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separate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from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each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other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space.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err="1" smtClean="0"/>
              <a:t>Resutls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shows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that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EC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has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highest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err="1" smtClean="0"/>
              <a:t>AEmoD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LDA8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has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lowest.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also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found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that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increasing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K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also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increase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distance.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0019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400" baseline="0" dirty="0"/>
              <a:t>I</a:t>
            </a:r>
            <a:r>
              <a:rPr kumimoji="1" lang="zh-CN" altLang="en-US" sz="1400" baseline="0" dirty="0"/>
              <a:t> </a:t>
            </a:r>
            <a:r>
              <a:rPr kumimoji="1" lang="en-US" altLang="zh-CN" sz="1400" baseline="0" dirty="0"/>
              <a:t>will</a:t>
            </a:r>
            <a:r>
              <a:rPr kumimoji="1" lang="zh-CN" altLang="en-US" sz="1400" baseline="0" dirty="0"/>
              <a:t> </a:t>
            </a:r>
            <a:r>
              <a:rPr kumimoji="1" lang="en-US" altLang="zh-CN" sz="1400" baseline="0" dirty="0"/>
              <a:t>present</a:t>
            </a:r>
            <a:r>
              <a:rPr kumimoji="1" lang="zh-CN" altLang="en-US" sz="1400" baseline="0" dirty="0"/>
              <a:t> </a:t>
            </a:r>
            <a:r>
              <a:rPr kumimoji="1" lang="en-US" altLang="zh-CN" sz="1400" baseline="0" dirty="0"/>
              <a:t>my</a:t>
            </a:r>
            <a:r>
              <a:rPr kumimoji="1" lang="zh-CN" altLang="en-US" sz="1400" baseline="0" dirty="0"/>
              <a:t> </a:t>
            </a:r>
            <a:r>
              <a:rPr kumimoji="1" lang="en-US" altLang="zh-CN" sz="1400" baseline="0" dirty="0"/>
              <a:t>research</a:t>
            </a:r>
            <a:r>
              <a:rPr kumimoji="1" lang="zh-CN" altLang="en-US" sz="1400" baseline="0" dirty="0"/>
              <a:t> </a:t>
            </a:r>
            <a:r>
              <a:rPr kumimoji="1" lang="en-US" altLang="zh-CN" sz="1400" baseline="0" dirty="0"/>
              <a:t>by</a:t>
            </a:r>
            <a:r>
              <a:rPr kumimoji="1" lang="zh-CN" altLang="en-US" sz="1400" baseline="0" dirty="0"/>
              <a:t> </a:t>
            </a:r>
            <a:r>
              <a:rPr kumimoji="1" lang="en-US" altLang="zh-CN" sz="1400" baseline="0" dirty="0"/>
              <a:t>the</a:t>
            </a:r>
            <a:r>
              <a:rPr kumimoji="1" lang="zh-CN" altLang="en-US" sz="1400" baseline="0" dirty="0"/>
              <a:t> </a:t>
            </a:r>
            <a:r>
              <a:rPr kumimoji="1" lang="en-US" altLang="zh-CN" sz="1400" baseline="0" dirty="0"/>
              <a:t>following</a:t>
            </a:r>
            <a:r>
              <a:rPr kumimoji="1" lang="zh-CN" altLang="en-US" sz="1400" baseline="0" dirty="0"/>
              <a:t> </a:t>
            </a:r>
            <a:r>
              <a:rPr kumimoji="1" lang="en-US" altLang="zh-CN" sz="1400" baseline="0" dirty="0" smtClean="0"/>
              <a:t>outline</a:t>
            </a:r>
            <a:endParaRPr kumimoji="1" lang="zh-CN" altLang="en-US" sz="1400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31603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previous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results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show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how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good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model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Now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let’s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look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performance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prediction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results.</a:t>
            </a:r>
            <a:endParaRPr kumimoji="1" lang="zh-CN" altLang="en-US" baseline="0" dirty="0" smtClean="0"/>
          </a:p>
          <a:p>
            <a:endParaRPr kumimoji="1" lang="zh-CN" altLang="en-US" baseline="0" dirty="0" smtClean="0"/>
          </a:p>
          <a:p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run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leave-one-out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validation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data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each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text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verified.</a:t>
            </a:r>
            <a:endParaRPr kumimoji="1" lang="zh-CN" altLang="en-US" baseline="0" dirty="0" smtClean="0"/>
          </a:p>
          <a:p>
            <a:endParaRPr kumimoji="1" lang="zh-CN" altLang="en-US" baseline="0" dirty="0" smtClean="0"/>
          </a:p>
          <a:p>
            <a:r>
              <a:rPr kumimoji="1" lang="en-US" altLang="zh-CN" baseline="0" dirty="0" smtClean="0"/>
              <a:t>Recall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emotion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location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picture.</a:t>
            </a:r>
            <a:r>
              <a:rPr kumimoji="1" lang="zh-CN" altLang="en-US" baseline="0" dirty="0" smtClean="0"/>
              <a:t> 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73955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Here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some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examples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prediction.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For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same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text,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see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that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predicted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emotion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distribution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vary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from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each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other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employing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different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methods.</a:t>
            </a:r>
            <a:endParaRPr kumimoji="1" lang="zh-CN" altLang="en-US" baseline="0" dirty="0" smtClean="0"/>
          </a:p>
          <a:p>
            <a:endParaRPr kumimoji="1" lang="zh-CN" altLang="en-US" baseline="0" dirty="0" smtClean="0"/>
          </a:p>
          <a:p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hope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predicted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emotion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distribution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covers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many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ratings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position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close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direct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observations,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that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ratings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that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rated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annotators.</a:t>
            </a:r>
            <a:endParaRPr kumimoji="1" lang="zh-CN" altLang="en-US" baseline="0" dirty="0" smtClean="0"/>
          </a:p>
          <a:p>
            <a:endParaRPr kumimoji="1" lang="zh-CN" altLang="en-US" baseline="0" dirty="0" smtClean="0"/>
          </a:p>
          <a:p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use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two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methods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evaluate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performance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prediction.</a:t>
            </a:r>
            <a:endParaRPr kumimoji="1" lang="zh-CN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43447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first</a:t>
            </a:r>
            <a:r>
              <a:rPr lang="zh-CN" altLang="en-US" dirty="0" smtClean="0"/>
              <a:t> </a:t>
            </a:r>
            <a:r>
              <a:rPr lang="en-US" altLang="zh-CN" dirty="0" smtClean="0"/>
              <a:t>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KL</a:t>
            </a:r>
            <a:r>
              <a:rPr lang="zh-CN" altLang="en-US" dirty="0" smtClean="0"/>
              <a:t> </a:t>
            </a:r>
            <a:r>
              <a:rPr lang="en-US" altLang="zh-CN" dirty="0" smtClean="0"/>
              <a:t>divergence.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measures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similarity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between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probability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distributions.</a:t>
            </a:r>
            <a:r>
              <a:rPr lang="zh-CN" altLang="en-US" baseline="0" dirty="0" smtClean="0"/>
              <a:t> </a:t>
            </a:r>
            <a:r>
              <a:rPr lang="en-US" altLang="zh-CN" strike="sngStrike" baseline="0" dirty="0" smtClean="0"/>
              <a:t>g(A)</a:t>
            </a:r>
            <a:r>
              <a:rPr lang="zh-CN" altLang="en-US" strike="sngStrike" baseline="0" dirty="0" smtClean="0"/>
              <a:t> </a:t>
            </a:r>
            <a:r>
              <a:rPr lang="en-US" altLang="zh-CN" strike="sngStrike" baseline="0" dirty="0" smtClean="0"/>
              <a:t>is</a:t>
            </a:r>
            <a:r>
              <a:rPr lang="zh-CN" altLang="en-US" strike="sngStrike" baseline="0" dirty="0" smtClean="0"/>
              <a:t> </a:t>
            </a:r>
            <a:r>
              <a:rPr lang="en-US" altLang="zh-CN" strike="sngStrike" baseline="0" dirty="0" smtClean="0"/>
              <a:t>predicted</a:t>
            </a:r>
            <a:r>
              <a:rPr lang="zh-CN" altLang="en-US" strike="sngStrike" baseline="0" dirty="0" smtClean="0"/>
              <a:t> </a:t>
            </a:r>
            <a:r>
              <a:rPr lang="en-US" altLang="zh-CN" strike="sngStrike" baseline="0" dirty="0" smtClean="0"/>
              <a:t>emotion</a:t>
            </a:r>
            <a:r>
              <a:rPr lang="zh-CN" altLang="en-US" strike="sngStrike" baseline="0" dirty="0" smtClean="0"/>
              <a:t> </a:t>
            </a:r>
            <a:r>
              <a:rPr lang="en-US" altLang="zh-CN" strike="sngStrike" baseline="0" dirty="0" smtClean="0"/>
              <a:t>distribution</a:t>
            </a:r>
            <a:r>
              <a:rPr lang="zh-CN" altLang="en-US" strike="sngStrike" baseline="0" dirty="0" smtClean="0"/>
              <a:t> </a:t>
            </a:r>
            <a:r>
              <a:rPr lang="en-US" altLang="zh-CN" strike="sngStrike" baseline="0" dirty="0" smtClean="0"/>
              <a:t>and</a:t>
            </a:r>
            <a:r>
              <a:rPr lang="zh-CN" altLang="en-US" strike="sngStrike" baseline="0" dirty="0" smtClean="0"/>
              <a:t> </a:t>
            </a:r>
            <a:r>
              <a:rPr lang="en-US" altLang="zh-CN" strike="sngStrike" baseline="0" dirty="0" smtClean="0"/>
              <a:t>g(B)</a:t>
            </a:r>
            <a:r>
              <a:rPr lang="zh-CN" altLang="en-US" strike="sngStrike" baseline="0" dirty="0" smtClean="0"/>
              <a:t> </a:t>
            </a:r>
            <a:r>
              <a:rPr lang="en-US" altLang="zh-CN" strike="sngStrike" baseline="0" dirty="0" smtClean="0"/>
              <a:t>is</a:t>
            </a:r>
            <a:r>
              <a:rPr lang="zh-CN" altLang="en-US" strike="sngStrike" baseline="0" dirty="0" smtClean="0"/>
              <a:t> </a:t>
            </a:r>
            <a:r>
              <a:rPr lang="en-US" altLang="zh-CN" strike="sngStrike" baseline="0" dirty="0" smtClean="0"/>
              <a:t>direct</a:t>
            </a:r>
            <a:r>
              <a:rPr lang="zh-CN" altLang="en-US" strike="sngStrike" baseline="0" dirty="0" smtClean="0"/>
              <a:t> </a:t>
            </a:r>
            <a:r>
              <a:rPr lang="en-US" altLang="zh-CN" strike="sngStrike" baseline="0" dirty="0" smtClean="0"/>
              <a:t>observations.</a:t>
            </a:r>
            <a:r>
              <a:rPr lang="zh-CN" altLang="en-US" strike="sngStrike" baseline="0" dirty="0" smtClean="0"/>
              <a:t> </a:t>
            </a:r>
            <a:r>
              <a:rPr lang="en-US" altLang="zh-CN" strike="sngStrike" baseline="0" dirty="0" smtClean="0"/>
              <a:t>KL</a:t>
            </a:r>
            <a:r>
              <a:rPr lang="zh-CN" altLang="en-US" strike="sngStrike" baseline="0" dirty="0" smtClean="0"/>
              <a:t> </a:t>
            </a:r>
            <a:r>
              <a:rPr lang="en-US" altLang="zh-CN" strike="sngStrike" baseline="0" dirty="0" smtClean="0"/>
              <a:t>divergence</a:t>
            </a:r>
            <a:r>
              <a:rPr lang="zh-CN" altLang="en-US" strike="sngStrike" baseline="0" dirty="0" smtClean="0"/>
              <a:t> </a:t>
            </a:r>
            <a:r>
              <a:rPr lang="en-US" altLang="zh-CN" strike="sngStrike" baseline="0" dirty="0" smtClean="0"/>
              <a:t>is</a:t>
            </a:r>
            <a:r>
              <a:rPr lang="zh-CN" altLang="en-US" strike="sngStrike" baseline="0" dirty="0" smtClean="0"/>
              <a:t> </a:t>
            </a:r>
            <a:r>
              <a:rPr lang="en-US" altLang="zh-CN" strike="sngStrike" baseline="0" dirty="0" smtClean="0"/>
              <a:t>calculated</a:t>
            </a:r>
            <a:r>
              <a:rPr lang="zh-CN" altLang="en-US" strike="sngStrike" baseline="0" dirty="0" smtClean="0"/>
              <a:t> </a:t>
            </a:r>
            <a:r>
              <a:rPr lang="en-US" altLang="zh-CN" strike="sngStrike" baseline="0" dirty="0" smtClean="0"/>
              <a:t>by</a:t>
            </a:r>
            <a:r>
              <a:rPr lang="zh-CN" altLang="en-US" strike="sngStrike" baseline="0" dirty="0" smtClean="0"/>
              <a:t> </a:t>
            </a:r>
            <a:r>
              <a:rPr lang="en-US" altLang="zh-CN" strike="sngStrike" baseline="0" dirty="0" smtClean="0"/>
              <a:t>this</a:t>
            </a:r>
            <a:r>
              <a:rPr lang="zh-CN" altLang="en-US" strike="sngStrike" baseline="0" dirty="0" smtClean="0"/>
              <a:t> </a:t>
            </a:r>
            <a:r>
              <a:rPr lang="en-US" altLang="zh-CN" strike="sngStrike" baseline="0" dirty="0" smtClean="0"/>
              <a:t>equation.</a:t>
            </a:r>
            <a:endParaRPr lang="zh-CN" altLang="en-US" strike="sngStrike" baseline="0" dirty="0" smtClean="0"/>
          </a:p>
          <a:p>
            <a:endParaRPr lang="zh-CN" altLang="en-US" baseline="0" dirty="0" smtClean="0"/>
          </a:p>
          <a:p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other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measurement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Euclidean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distance.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distance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between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predicted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vectors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direct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observations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vectors.</a:t>
            </a:r>
            <a:r>
              <a:rPr lang="zh-CN" altLang="en-US" baseline="0" dirty="0" smtClean="0"/>
              <a:t> </a:t>
            </a:r>
          </a:p>
          <a:p>
            <a:endParaRPr lang="zh-CN" altLang="en-US" baseline="0" dirty="0" smtClean="0"/>
          </a:p>
          <a:p>
            <a:r>
              <a:rPr lang="en-US" altLang="zh-CN" baseline="0" dirty="0" smtClean="0"/>
              <a:t>KL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divergence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considers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both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means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covariance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considers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means.</a:t>
            </a:r>
            <a:endParaRPr lang="zh-CN" altLang="en-US" baseline="0" dirty="0" smtClean="0"/>
          </a:p>
          <a:p>
            <a:endParaRPr lang="zh-CN" altLang="en-US" baseline="0" dirty="0" smtClean="0"/>
          </a:p>
          <a:p>
            <a:r>
              <a:rPr lang="en-US" altLang="zh-CN" baseline="0" dirty="0" smtClean="0"/>
              <a:t>Both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two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measurements,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hope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smaller,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better.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97219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For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leave-one-out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cross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validation,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because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each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sample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evaluated,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take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average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KL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overall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performance.</a:t>
            </a:r>
            <a:endParaRPr kumimoji="1" lang="zh-CN" altLang="en-US" baseline="0" dirty="0" smtClean="0"/>
          </a:p>
          <a:p>
            <a:endParaRPr kumimoji="1" lang="zh-CN" altLang="en-US" baseline="0" dirty="0" smtClean="0"/>
          </a:p>
          <a:p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results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show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that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EC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has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best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performance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both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AKL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AED.</a:t>
            </a:r>
            <a:endParaRPr kumimoji="1" lang="zh-CN" altLang="en-US" baseline="0" dirty="0" smtClean="0"/>
          </a:p>
          <a:p>
            <a:endParaRPr kumimoji="1" lang="zh-CN" altLang="en-US" baseline="0" dirty="0" smtClean="0"/>
          </a:p>
          <a:p>
            <a:r>
              <a:rPr kumimoji="1" lang="en-US" altLang="zh-CN" baseline="0" dirty="0" smtClean="0"/>
              <a:t>It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also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shows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that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for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K-means,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increasing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K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improve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AKL.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However,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for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LDA,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doesn’t.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14223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Now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let’s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performance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each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emotion.</a:t>
            </a:r>
            <a:endParaRPr kumimoji="1" lang="zh-CN" altLang="en-US" baseline="0" dirty="0" smtClean="0"/>
          </a:p>
          <a:p>
            <a:endParaRPr kumimoji="1" lang="zh-CN" altLang="en-US" baseline="0" dirty="0" smtClean="0"/>
          </a:p>
          <a:p>
            <a:r>
              <a:rPr kumimoji="1" lang="en-US" altLang="zh-CN" baseline="0" dirty="0" smtClean="0"/>
              <a:t>This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predicted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emotion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distribution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for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each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text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that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belongs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trust.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16391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These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results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anticipation.</a:t>
            </a:r>
            <a:r>
              <a:rPr kumimoji="1" lang="zh-CN" altLang="en-US" baseline="0" dirty="0" smtClean="0"/>
              <a:t> </a:t>
            </a:r>
          </a:p>
          <a:p>
            <a:endParaRPr kumimoji="1" lang="zh-CN" altLang="en-US" baseline="0" dirty="0" smtClean="0"/>
          </a:p>
          <a:p>
            <a:r>
              <a:rPr kumimoji="1" lang="en-US" altLang="zh-CN" baseline="0" dirty="0" smtClean="0"/>
              <a:t>Their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direction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consistency,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following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err="1" smtClean="0"/>
              <a:t>diagnal</a:t>
            </a:r>
            <a:r>
              <a:rPr kumimoji="1" lang="en-US" altLang="zh-CN" baseline="0" dirty="0" smtClean="0"/>
              <a:t>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38958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This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surprise.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EC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has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higher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valence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higher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arousal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compared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other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methods.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seems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EC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has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outlier.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13213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joy.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sadness.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Sadness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has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variance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arousal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dimension.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EC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locate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texts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left-down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area.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57493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anger.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some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predicted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emotion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distributions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have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vertical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direction.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Anger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has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big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variance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both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valence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arousal.</a:t>
            </a:r>
            <a:r>
              <a:rPr kumimoji="1" lang="zh-CN" altLang="en-US" baseline="0" dirty="0" smtClean="0"/>
              <a:t> </a:t>
            </a:r>
          </a:p>
          <a:p>
            <a:endParaRPr kumimoji="1" lang="zh-CN" altLang="en-US" baseline="0" dirty="0" smtClean="0"/>
          </a:p>
          <a:p>
            <a:r>
              <a:rPr kumimoji="1" lang="en-US" altLang="zh-CN" baseline="0" dirty="0" smtClean="0"/>
              <a:t>EC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NB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basically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classify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anger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correctly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valence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dimension.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0235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baseline="0" dirty="0"/>
              <a:t>Nowadays</a:t>
            </a:r>
            <a:r>
              <a:rPr kumimoji="1" lang="zh-CN" altLang="en-US" sz="1200" baseline="0" dirty="0"/>
              <a:t> </a:t>
            </a:r>
            <a:r>
              <a:rPr kumimoji="1" lang="en-US" altLang="zh-CN" sz="1200" baseline="0" dirty="0"/>
              <a:t>people</a:t>
            </a:r>
            <a:r>
              <a:rPr kumimoji="1" lang="zh-CN" altLang="en-US" sz="1200" baseline="0" dirty="0"/>
              <a:t> </a:t>
            </a:r>
            <a:r>
              <a:rPr kumimoji="1" lang="en-US" altLang="zh-CN" sz="1200" baseline="0" dirty="0"/>
              <a:t>like</a:t>
            </a:r>
            <a:r>
              <a:rPr kumimoji="1" lang="zh-CN" altLang="en-US" sz="1200" baseline="0" dirty="0"/>
              <a:t> </a:t>
            </a:r>
            <a:r>
              <a:rPr kumimoji="1" lang="en-US" altLang="zh-CN" sz="1200" baseline="0" dirty="0"/>
              <a:t>to</a:t>
            </a:r>
            <a:r>
              <a:rPr kumimoji="1" lang="zh-CN" altLang="en-US" sz="1200" baseline="0" dirty="0"/>
              <a:t> </a:t>
            </a:r>
            <a:r>
              <a:rPr kumimoji="1" lang="en-US" altLang="zh-CN" sz="1200" baseline="0" dirty="0"/>
              <a:t>express</a:t>
            </a:r>
            <a:r>
              <a:rPr kumimoji="1" lang="zh-CN" altLang="en-US" sz="1200" baseline="0" dirty="0"/>
              <a:t> </a:t>
            </a:r>
            <a:r>
              <a:rPr kumimoji="1" lang="en-US" altLang="zh-CN" sz="1200" baseline="0" dirty="0"/>
              <a:t>their</a:t>
            </a:r>
            <a:r>
              <a:rPr kumimoji="1" lang="zh-CN" altLang="en-US" sz="1200" baseline="0" dirty="0"/>
              <a:t> </a:t>
            </a:r>
            <a:r>
              <a:rPr kumimoji="1" lang="en-US" altLang="zh-CN" sz="1200" baseline="0" dirty="0"/>
              <a:t>feelings</a:t>
            </a:r>
            <a:r>
              <a:rPr kumimoji="1" lang="zh-CN" altLang="en-US" sz="1200" baseline="0" dirty="0"/>
              <a:t> </a:t>
            </a:r>
            <a:r>
              <a:rPr kumimoji="1" lang="en-US" altLang="zh-CN" sz="1200" baseline="0" dirty="0"/>
              <a:t>on</a:t>
            </a:r>
            <a:r>
              <a:rPr kumimoji="1" lang="zh-CN" altLang="en-US" sz="1200" baseline="0" dirty="0"/>
              <a:t> </a:t>
            </a:r>
            <a:r>
              <a:rPr kumimoji="1" lang="en-US" altLang="zh-CN" sz="1200" baseline="0" dirty="0"/>
              <a:t>social</a:t>
            </a:r>
            <a:r>
              <a:rPr kumimoji="1" lang="zh-CN" altLang="en-US" sz="1200" baseline="0" dirty="0"/>
              <a:t> </a:t>
            </a:r>
            <a:r>
              <a:rPr kumimoji="1" lang="en-US" altLang="zh-CN" sz="1200" baseline="0" dirty="0"/>
              <a:t>media,</a:t>
            </a:r>
            <a:r>
              <a:rPr kumimoji="1" lang="zh-CN" altLang="en-US" sz="1200" baseline="0" dirty="0"/>
              <a:t> </a:t>
            </a:r>
            <a:r>
              <a:rPr kumimoji="1" lang="en-US" altLang="zh-CN" sz="1200" baseline="0" dirty="0"/>
              <a:t>like</a:t>
            </a:r>
            <a:r>
              <a:rPr kumimoji="1" lang="zh-CN" altLang="en-US" sz="1200" baseline="0" dirty="0"/>
              <a:t> </a:t>
            </a:r>
            <a:r>
              <a:rPr kumimoji="1" lang="en-US" altLang="zh-CN" sz="1200" baseline="0" dirty="0"/>
              <a:t>Facebook</a:t>
            </a:r>
            <a:r>
              <a:rPr kumimoji="1" lang="zh-CN" altLang="en-US" sz="1200" baseline="0" dirty="0"/>
              <a:t> </a:t>
            </a:r>
            <a:r>
              <a:rPr kumimoji="1" lang="en-US" altLang="zh-CN" sz="1200" baseline="0" dirty="0"/>
              <a:t>and</a:t>
            </a:r>
            <a:r>
              <a:rPr kumimoji="1" lang="zh-CN" altLang="en-US" sz="1200" baseline="0" dirty="0"/>
              <a:t> </a:t>
            </a:r>
            <a:r>
              <a:rPr kumimoji="1" lang="en-US" altLang="zh-CN" sz="1200" baseline="0" dirty="0"/>
              <a:t>twitter.</a:t>
            </a:r>
            <a:r>
              <a:rPr kumimoji="1" lang="zh-CN" altLang="en-US" sz="1200" baseline="0" dirty="0"/>
              <a:t> </a:t>
            </a:r>
            <a:r>
              <a:rPr kumimoji="1" lang="en-US" altLang="zh-CN" sz="1200" baseline="0" dirty="0"/>
              <a:t>And</a:t>
            </a:r>
            <a:r>
              <a:rPr kumimoji="1" lang="zh-CN" altLang="en-US" sz="1200" baseline="0" dirty="0"/>
              <a:t> </a:t>
            </a:r>
            <a:r>
              <a:rPr kumimoji="1" lang="en-US" altLang="zh-CN" sz="1200" baseline="0" dirty="0"/>
              <a:t>we</a:t>
            </a:r>
            <a:r>
              <a:rPr kumimoji="1" lang="zh-CN" altLang="en-US" sz="1200" baseline="0" dirty="0"/>
              <a:t> </a:t>
            </a:r>
            <a:r>
              <a:rPr kumimoji="1" lang="en-US" altLang="zh-CN" sz="1200" baseline="0" dirty="0"/>
              <a:t>would</a:t>
            </a:r>
            <a:r>
              <a:rPr kumimoji="1" lang="zh-CN" altLang="en-US" sz="1200" baseline="0" dirty="0"/>
              <a:t> </a:t>
            </a:r>
            <a:r>
              <a:rPr kumimoji="1" lang="en-US" altLang="zh-CN" sz="1200" baseline="0" dirty="0"/>
              <a:t>like</a:t>
            </a:r>
            <a:r>
              <a:rPr kumimoji="1" lang="zh-CN" altLang="en-US" sz="1200" baseline="0" dirty="0"/>
              <a:t> </a:t>
            </a:r>
            <a:r>
              <a:rPr kumimoji="1" lang="en-US" altLang="zh-CN" sz="1200" baseline="0" dirty="0"/>
              <a:t>to</a:t>
            </a:r>
            <a:r>
              <a:rPr kumimoji="1" lang="zh-CN" altLang="en-US" sz="1200" baseline="0" dirty="0"/>
              <a:t> </a:t>
            </a:r>
            <a:r>
              <a:rPr kumimoji="1" lang="en-US" altLang="zh-CN" sz="1200" baseline="0" dirty="0"/>
              <a:t>detect</a:t>
            </a:r>
            <a:r>
              <a:rPr kumimoji="1" lang="zh-CN" altLang="en-US" sz="1200" baseline="0" dirty="0"/>
              <a:t> </a:t>
            </a:r>
            <a:r>
              <a:rPr kumimoji="1" lang="en-US" altLang="zh-CN" sz="1200" baseline="0" dirty="0"/>
              <a:t>the</a:t>
            </a:r>
            <a:r>
              <a:rPr kumimoji="1" lang="zh-CN" altLang="en-US" sz="1200" baseline="0" dirty="0"/>
              <a:t> </a:t>
            </a:r>
            <a:r>
              <a:rPr kumimoji="1" lang="en-US" altLang="zh-CN" sz="1200" baseline="0" dirty="0"/>
              <a:t>emotion</a:t>
            </a:r>
            <a:r>
              <a:rPr kumimoji="1" lang="zh-CN" altLang="en-US" sz="1200" baseline="0" dirty="0"/>
              <a:t> </a:t>
            </a:r>
            <a:r>
              <a:rPr kumimoji="1" lang="en-US" altLang="zh-CN" sz="1200" baseline="0" dirty="0"/>
              <a:t>they</a:t>
            </a:r>
            <a:r>
              <a:rPr kumimoji="1" lang="zh-CN" altLang="en-US" sz="1200" baseline="0" dirty="0"/>
              <a:t> </a:t>
            </a:r>
            <a:r>
              <a:rPr kumimoji="1" lang="en-US" altLang="zh-CN" sz="1200" baseline="0" dirty="0"/>
              <a:t>express</a:t>
            </a:r>
            <a:r>
              <a:rPr kumimoji="1" lang="zh-CN" altLang="en-US" sz="1200" baseline="0" dirty="0"/>
              <a:t> </a:t>
            </a:r>
            <a:r>
              <a:rPr kumimoji="1" lang="en-US" altLang="zh-CN" sz="1200" baseline="0" dirty="0"/>
              <a:t>through</a:t>
            </a:r>
            <a:r>
              <a:rPr kumimoji="1" lang="zh-CN" altLang="en-US" sz="1200" baseline="0" dirty="0"/>
              <a:t> </a:t>
            </a:r>
            <a:r>
              <a:rPr kumimoji="1" lang="en-US" altLang="zh-CN" sz="1200" baseline="0" dirty="0"/>
              <a:t>their</a:t>
            </a:r>
            <a:r>
              <a:rPr kumimoji="1" lang="zh-CN" altLang="en-US" sz="1200" baseline="0" dirty="0"/>
              <a:t> </a:t>
            </a:r>
            <a:r>
              <a:rPr kumimoji="1" lang="en-US" altLang="zh-CN" sz="1200" baseline="0" dirty="0"/>
              <a:t>posts.</a:t>
            </a:r>
            <a:endParaRPr kumimoji="1" lang="zh-CN" altLang="en-US" sz="1200" baseline="0" dirty="0"/>
          </a:p>
          <a:p>
            <a:endParaRPr kumimoji="1" lang="zh-CN" altLang="en-US" sz="1200" baseline="0" dirty="0"/>
          </a:p>
          <a:p>
            <a:r>
              <a:rPr kumimoji="1" lang="en-US" altLang="zh-CN" sz="1200" baseline="0" dirty="0" smtClean="0"/>
              <a:t>But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how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to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detect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the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emotion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of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text?</a:t>
            </a:r>
            <a:endParaRPr kumimoji="1" lang="zh-CN" altLang="en-US" sz="1200" baseline="0" dirty="0" smtClean="0"/>
          </a:p>
          <a:p>
            <a:endParaRPr kumimoji="1" lang="zh-CN" altLang="en-US" sz="1200" baseline="0" dirty="0" smtClean="0"/>
          </a:p>
          <a:p>
            <a:r>
              <a:rPr kumimoji="1" lang="en-US" altLang="zh-CN" sz="1200" baseline="0" dirty="0" smtClean="0"/>
              <a:t>Basically,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there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are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two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different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ways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of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text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emotion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detection</a:t>
            </a:r>
            <a:endParaRPr kumimoji="1" lang="zh-CN" altLang="en-US" sz="1200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76805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This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disgust.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disgust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ratings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similar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anger.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76610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fear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92563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37312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73959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50501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80604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5923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dirty="0" smtClean="0"/>
              <a:t>The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first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one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is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determinative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classification.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By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using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this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method,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we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can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classify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a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text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into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negative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or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positive,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or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more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specifically,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into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anger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or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joy.</a:t>
            </a:r>
            <a:endParaRPr kumimoji="1" lang="zh-CN" altLang="en-US" sz="1200" baseline="0" dirty="0" smtClean="0"/>
          </a:p>
          <a:p>
            <a:endParaRPr kumimoji="1" lang="zh-CN" altLang="en-US" sz="1200" baseline="0" dirty="0" smtClean="0"/>
          </a:p>
          <a:p>
            <a:r>
              <a:rPr kumimoji="1" lang="en-US" altLang="zh-CN" sz="1200" baseline="0" dirty="0" smtClean="0"/>
              <a:t>This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method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is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very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popular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among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researchers.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Many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work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have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been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done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by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using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various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classification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methods,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like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naïve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Bayes,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SVM,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and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recently,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many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researchers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have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applied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CNN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and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RNN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on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text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emotion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classification.</a:t>
            </a:r>
            <a:endParaRPr kumimoji="1" lang="zh-CN" altLang="en-US" sz="1200" baseline="0" dirty="0" smtClean="0"/>
          </a:p>
          <a:p>
            <a:endParaRPr kumimoji="1" lang="zh-CN" altLang="en-US" sz="1200" baseline="0" dirty="0" smtClean="0"/>
          </a:p>
          <a:p>
            <a:r>
              <a:rPr kumimoji="1" lang="en-US" altLang="zh-CN" sz="1200" baseline="0" dirty="0" smtClean="0"/>
              <a:t>Basically,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no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matter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what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methods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are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used,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determinative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classification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mainly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classifies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text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into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a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discrete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emotion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candidates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set.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So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generally,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only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one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emotion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or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finite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emotions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are</a:t>
            </a:r>
            <a:r>
              <a:rPr kumimoji="1" lang="zh-CN" altLang="en-US" sz="1200" baseline="0" dirty="0" smtClean="0"/>
              <a:t> </a:t>
            </a:r>
            <a:r>
              <a:rPr kumimoji="1" lang="en-US" altLang="zh-CN" sz="1200" baseline="0" dirty="0" smtClean="0"/>
              <a:t>detected.</a:t>
            </a:r>
            <a:endParaRPr kumimoji="1" lang="zh-CN" altLang="en-US" sz="1200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1560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employ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supervised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approach,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need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label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data.</a:t>
            </a:r>
            <a:endParaRPr kumimoji="1" lang="zh-CN" altLang="en-US" baseline="0" dirty="0" smtClean="0"/>
          </a:p>
          <a:p>
            <a:endParaRPr kumimoji="1" lang="zh-CN" altLang="en-US" baseline="0" dirty="0" smtClean="0"/>
          </a:p>
          <a:p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could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let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annotators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label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given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text.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choose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answer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that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majority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have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chosen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final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answer.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6552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employ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supervised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approach,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need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label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data.</a:t>
            </a:r>
            <a:endParaRPr kumimoji="1" lang="zh-CN" altLang="en-US" baseline="0" dirty="0" smtClean="0"/>
          </a:p>
          <a:p>
            <a:endParaRPr kumimoji="1" lang="zh-CN" altLang="en-US" baseline="0" dirty="0" smtClean="0"/>
          </a:p>
          <a:p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could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let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annotators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label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given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text.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choose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answer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that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majority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have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chosen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final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answer.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3794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600" dirty="0" smtClean="0"/>
              <a:t>So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some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researchers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tend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to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use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other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method</a:t>
            </a:r>
            <a:r>
              <a:rPr kumimoji="1" lang="en-US" altLang="zh-CN" sz="1600" baseline="0" dirty="0" smtClean="0"/>
              <a:t>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to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extract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emotions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from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text.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They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define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emotion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in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two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dimensional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continuous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space.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first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dimension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is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called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valence.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It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is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pleasantness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of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stimulus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and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also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called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sentiment.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other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dimension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is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arousal.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We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can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treat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it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intensity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of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emotion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provoked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by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stimulus.</a:t>
            </a:r>
            <a:endParaRPr kumimoji="1" lang="zh-CN" altLang="en-US" sz="1600" baseline="0" dirty="0" smtClean="0"/>
          </a:p>
          <a:p>
            <a:endParaRPr kumimoji="1" lang="zh-CN" altLang="en-US" sz="1600" baseline="0" dirty="0" smtClean="0"/>
          </a:p>
          <a:p>
            <a:r>
              <a:rPr kumimoji="1" lang="en-US" altLang="zh-CN" sz="1600" baseline="0" dirty="0" smtClean="0"/>
              <a:t>So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this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space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is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also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called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VA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space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and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this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emotion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model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is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also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called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VA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emotion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model.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We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can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see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that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it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is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numerical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and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continuous,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therefore,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we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often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use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regression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approaches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to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extract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text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emotions.</a:t>
            </a:r>
            <a:endParaRPr kumimoji="1" lang="zh-CN" altLang="en-US" sz="1600" baseline="0" dirty="0" smtClean="0"/>
          </a:p>
          <a:p>
            <a:endParaRPr kumimoji="1" lang="zh-CN" altLang="en-US" sz="1600" baseline="0" dirty="0" smtClean="0"/>
          </a:p>
          <a:p>
            <a:r>
              <a:rPr kumimoji="1" lang="en-US" altLang="zh-CN" sz="1600" baseline="0" dirty="0" smtClean="0"/>
              <a:t>(GIVE </a:t>
            </a:r>
            <a:r>
              <a:rPr kumimoji="1" lang="en-US" altLang="zh-CN" sz="1600" baseline="0" smtClean="0"/>
              <a:t>ME FINE) And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besides,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it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is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natural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for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annotators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to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rate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because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compared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to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determinative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classification,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this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method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asks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users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to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evaluate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current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emotional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status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instead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of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understanding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emotion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concept.</a:t>
            </a:r>
            <a:endParaRPr kumimoji="1" lang="zh-CN" altLang="en-US" sz="16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2803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600" dirty="0" smtClean="0"/>
              <a:t>Many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work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have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been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done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based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on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this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VA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emotion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model.</a:t>
            </a:r>
            <a:endParaRPr kumimoji="1" lang="zh-CN" altLang="en-US" sz="1600" baseline="0" dirty="0" smtClean="0"/>
          </a:p>
          <a:p>
            <a:endParaRPr kumimoji="1" lang="zh-CN" altLang="en-US" sz="1600" baseline="0" dirty="0" smtClean="0"/>
          </a:p>
          <a:p>
            <a:r>
              <a:rPr kumimoji="1" lang="en-US" altLang="zh-CN" sz="1600" baseline="0" dirty="0" smtClean="0"/>
              <a:t>Some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researchers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used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linear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or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non-linear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regression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to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predict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VA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values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of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texts</a:t>
            </a:r>
            <a:endParaRPr kumimoji="1" lang="zh-CN" altLang="en-US" sz="1600" baseline="0" dirty="0" smtClean="0"/>
          </a:p>
          <a:p>
            <a:r>
              <a:rPr kumimoji="1" lang="en-US" altLang="zh-CN" sz="1600" baseline="0" dirty="0" smtClean="0"/>
              <a:t>Some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researchers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applied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graph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theory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to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infer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unseen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text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emotion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in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VA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space.</a:t>
            </a:r>
            <a:endParaRPr kumimoji="1" lang="zh-CN" altLang="en-US" sz="1600" baseline="0" dirty="0" smtClean="0"/>
          </a:p>
          <a:p>
            <a:r>
              <a:rPr kumimoji="1" lang="en-US" altLang="zh-CN" sz="1600" baseline="0" dirty="0" smtClean="0"/>
              <a:t>in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addition,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VA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emotion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model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is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also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used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in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other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fields.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Some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researchers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proposed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probabilistic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model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to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get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the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distribution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of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emotion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of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music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or</a:t>
            </a:r>
            <a:r>
              <a:rPr kumimoji="1" lang="zh-CN" altLang="en-US" sz="1600" baseline="0" dirty="0" smtClean="0"/>
              <a:t> </a:t>
            </a:r>
            <a:r>
              <a:rPr kumimoji="1" lang="en-US" altLang="zh-CN" sz="1600" baseline="0" dirty="0" smtClean="0"/>
              <a:t>images.</a:t>
            </a:r>
            <a:endParaRPr kumimoji="1" lang="zh-CN" altLang="en-US" sz="1600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8199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076950"/>
            <a:ext cx="9144000" cy="7810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4"/>
          <p:cNvSpPr/>
          <p:nvPr userDrawn="1"/>
        </p:nvSpPr>
        <p:spPr>
          <a:xfrm rot="10800000" flipV="1">
            <a:off x="-1" y="11975"/>
            <a:ext cx="9144001" cy="140425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1649391"/>
            <a:ext cx="5856005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REPORT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5800" y="3755984"/>
            <a:ext cx="4593772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标题数字等都可以通过点击和重新输入进行更改，顶部“开始”面板中可以对字体、字号、颜色、行距等进行修改。</a:t>
            </a:r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2611574"/>
            <a:ext cx="5856005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极简总结报告</a:t>
            </a:r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4291514"/>
            <a:ext cx="4593772" cy="2585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PRESENTED BY </a:t>
            </a:r>
            <a:r>
              <a:rPr lang="en-US" err="1"/>
              <a:t>OfficePLUS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159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E2765-6BB6-3249-B2EB-B51FA96BD286}" type="datetime1">
              <a:rPr kumimoji="1" lang="zh-TW" altLang="en-US" smtClean="0"/>
              <a:t>2017/6/11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051612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E2765-6BB6-3249-B2EB-B51FA96BD286}" type="datetime1">
              <a:rPr kumimoji="1" lang="zh-TW" altLang="en-US" smtClean="0"/>
              <a:t>2017/6/11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772050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E2765-6BB6-3249-B2EB-B51FA96BD286}" type="datetime1">
              <a:rPr kumimoji="1" lang="zh-TW" altLang="en-US" smtClean="0"/>
              <a:t>2017/6/11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E2765-6BB6-3249-B2EB-B51FA96BD286}" type="datetime1">
              <a:rPr kumimoji="1" lang="zh-TW" altLang="en-US" smtClean="0"/>
              <a:t>2017/6/11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206004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E2765-6BB6-3249-B2EB-B51FA96BD286}" type="datetime1">
              <a:rPr kumimoji="1" lang="zh-TW" altLang="en-US" smtClean="0"/>
              <a:t>2017/6/11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55590964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E2765-6BB6-3249-B2EB-B51FA96BD286}" type="datetime1">
              <a:rPr kumimoji="1" lang="zh-TW" altLang="en-US" smtClean="0"/>
              <a:t>2017/6/11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829828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076950"/>
            <a:ext cx="9144000" cy="7810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4"/>
          <p:cNvSpPr/>
          <p:nvPr userDrawn="1"/>
        </p:nvSpPr>
        <p:spPr>
          <a:xfrm rot="10800000" flipV="1">
            <a:off x="-1" y="11975"/>
            <a:ext cx="9144001" cy="140425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1649391"/>
            <a:ext cx="5856005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BUSINESS REPORT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5800" y="3755984"/>
            <a:ext cx="4593772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标题数字等都可以通过点击和重新输入进行更改，顶部“开始”面板中可以对字体、字号、颜色、行距等进行修改。</a:t>
            </a:r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2611574"/>
            <a:ext cx="5856005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极简总结报告</a:t>
            </a:r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4291514"/>
            <a:ext cx="4593772" cy="2585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PRESENTED BY </a:t>
            </a:r>
            <a:r>
              <a:rPr lang="en-US" err="1"/>
              <a:t>OfficePLUS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36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六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E646505A-3E7D-004D-9E8E-D95679E86E7A}" type="datetime1">
              <a:rPr kumimoji="1" lang="zh-TW" altLang="en-US" smtClean="0"/>
              <a:t>2017/6/11</a:t>
            </a:fld>
            <a:endParaRPr kumimoji="1"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4005" y="6356350"/>
            <a:ext cx="2057400" cy="365125"/>
          </a:xfrm>
        </p:spPr>
        <p:txBody>
          <a:bodyPr/>
          <a:lstStyle>
            <a:lvl1pPr algn="r">
              <a:defRPr/>
            </a:lvl1pPr>
          </a:lstStyle>
          <a:p>
            <a:fld id="{16D13852-3E02-994E-8C07-E1FB887EDC55}" type="slidenum">
              <a:rPr kumimoji="1" lang="zh-TW" altLang="en-US" smtClean="0"/>
              <a:pPr/>
              <a:t>‹#›</a:t>
            </a:fld>
            <a:r>
              <a:rPr kumimoji="1" lang="en-US" altLang="zh-CN" dirty="0" smtClean="0"/>
              <a:t>/70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4953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713219"/>
            <a:ext cx="2699658" cy="4662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7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输入标题</a:t>
            </a:r>
            <a:endParaRPr lang="en-US" altLang="zh-CN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695325" y="1304149"/>
            <a:ext cx="533400" cy="190500"/>
            <a:chOff x="914400" y="4953000"/>
            <a:chExt cx="711200" cy="190500"/>
          </a:xfrm>
        </p:grpSpPr>
        <p:cxnSp>
          <p:nvCxnSpPr>
            <p:cNvPr id="6" name="Straight Connector 5"/>
            <p:cNvCxnSpPr/>
            <p:nvPr userDrawn="1"/>
          </p:nvCxnSpPr>
          <p:spPr>
            <a:xfrm>
              <a:off x="914400" y="4953000"/>
              <a:ext cx="7112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914400" y="5041900"/>
              <a:ext cx="5207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914400" y="5143500"/>
              <a:ext cx="3175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439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6048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六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E646505A-3E7D-004D-9E8E-D95679E86E7A}" type="datetime1">
              <a:rPr kumimoji="1" lang="zh-TW" altLang="en-US" smtClean="0"/>
              <a:t>2017/6/11</a:t>
            </a:fld>
            <a:endParaRPr kumimoji="1"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4005" y="6356350"/>
            <a:ext cx="2057400" cy="365125"/>
          </a:xfrm>
        </p:spPr>
        <p:txBody>
          <a:bodyPr/>
          <a:lstStyle>
            <a:lvl1pPr algn="r">
              <a:defRPr/>
            </a:lvl1pPr>
          </a:lstStyle>
          <a:p>
            <a:fld id="{16D13852-3E02-994E-8C07-E1FB887EDC55}" type="slidenum">
              <a:rPr kumimoji="1" lang="zh-TW" altLang="en-US" smtClean="0"/>
              <a:pPr/>
              <a:t>‹#›</a:t>
            </a:fld>
            <a:r>
              <a:rPr kumimoji="1" lang="en-US" altLang="zh-CN" dirty="0" smtClean="0"/>
              <a:t>/70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46370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E2765-6BB6-3249-B2EB-B51FA96BD286}" type="datetime1">
              <a:rPr kumimoji="1" lang="zh-TW" altLang="en-US" smtClean="0"/>
              <a:t>2017/6/11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4452253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E2765-6BB6-3249-B2EB-B51FA96BD286}" type="datetime1">
              <a:rPr kumimoji="1" lang="zh-TW" altLang="en-US" smtClean="0"/>
              <a:t>2017/6/11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1228213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E2765-6BB6-3249-B2EB-B51FA96BD286}" type="datetime1">
              <a:rPr kumimoji="1" lang="zh-TW" altLang="en-US" smtClean="0"/>
              <a:t>2017/6/11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28104339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E2765-6BB6-3249-B2EB-B51FA96BD286}" type="datetime1">
              <a:rPr kumimoji="1" lang="zh-TW" altLang="en-US" smtClean="0"/>
              <a:t>2017/6/11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017169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E2765-6BB6-3249-B2EB-B51FA96BD286}" type="datetime1">
              <a:rPr kumimoji="1" lang="zh-TW" altLang="en-US" smtClean="0"/>
              <a:t>2017/6/11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350221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17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6E2765-6BB6-3249-B2EB-B51FA96BD286}" type="datetime1">
              <a:rPr kumimoji="1" lang="zh-TW" altLang="en-US" smtClean="0"/>
              <a:t>2017/6/11</a:t>
            </a:fld>
            <a:endParaRPr kumimoji="1"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6D13852-3E02-994E-8C07-E1FB887EDC5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9" r:id="rId2"/>
    <p:sldLayoutId id="2147483694" r:id="rId3"/>
    <p:sldLayoutId id="2147483695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E2765-6BB6-3249-B2EB-B51FA96BD286}" type="datetime1">
              <a:rPr kumimoji="1" lang="zh-TW" altLang="en-US" smtClean="0"/>
              <a:t>2017/6/11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13852-3E02-994E-8C07-E1FB887EDC5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95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12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12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12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20" Type="http://schemas.openxmlformats.org/officeDocument/2006/relationships/image" Target="../media/image34.png"/><Relationship Id="rId21" Type="http://schemas.openxmlformats.org/officeDocument/2006/relationships/image" Target="../media/image35.png"/><Relationship Id="rId22" Type="http://schemas.openxmlformats.org/officeDocument/2006/relationships/image" Target="../media/image36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Relationship Id="rId14" Type="http://schemas.openxmlformats.org/officeDocument/2006/relationships/image" Target="../media/image28.png"/><Relationship Id="rId15" Type="http://schemas.openxmlformats.org/officeDocument/2006/relationships/image" Target="../media/image29.png"/><Relationship Id="rId16" Type="http://schemas.openxmlformats.org/officeDocument/2006/relationships/image" Target="../media/image30.png"/><Relationship Id="rId17" Type="http://schemas.openxmlformats.org/officeDocument/2006/relationships/image" Target="../media/image31.png"/><Relationship Id="rId18" Type="http://schemas.openxmlformats.org/officeDocument/2006/relationships/image" Target="../media/image32.png"/><Relationship Id="rId19" Type="http://schemas.openxmlformats.org/officeDocument/2006/relationships/image" Target="../media/image33.png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12.png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.png"/><Relationship Id="rId12" Type="http://schemas.openxmlformats.org/officeDocument/2006/relationships/image" Target="../media/image48.png"/><Relationship Id="rId13" Type="http://schemas.openxmlformats.org/officeDocument/2006/relationships/image" Target="../media/image49.png"/><Relationship Id="rId14" Type="http://schemas.openxmlformats.org/officeDocument/2006/relationships/image" Target="../media/image50.png"/><Relationship Id="rId15" Type="http://schemas.openxmlformats.org/officeDocument/2006/relationships/image" Target="../media/image51.png"/><Relationship Id="rId16" Type="http://schemas.openxmlformats.org/officeDocument/2006/relationships/image" Target="../media/image52.png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8.xml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image" Target="../media/image53.png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0.png"/><Relationship Id="rId12" Type="http://schemas.openxmlformats.org/officeDocument/2006/relationships/image" Target="../media/image71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1" Type="http://schemas.openxmlformats.org/officeDocument/2006/relationships/tags" Target="../tags/tag14.xml"/><Relationship Id="rId2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6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4" Type="http://schemas.openxmlformats.org/officeDocument/2006/relationships/image" Target="../media/image75.png"/><Relationship Id="rId1" Type="http://schemas.openxmlformats.org/officeDocument/2006/relationships/tags" Target="../tags/tag15.xml"/><Relationship Id="rId2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4" Type="http://schemas.openxmlformats.org/officeDocument/2006/relationships/image" Target="../media/image78.png"/><Relationship Id="rId5" Type="http://schemas.openxmlformats.org/officeDocument/2006/relationships/chart" Target="../charts/chart1.xml"/><Relationship Id="rId1" Type="http://schemas.openxmlformats.org/officeDocument/2006/relationships/tags" Target="../tags/tag16.xml"/><Relationship Id="rId2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6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4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Relationship Id="rId10" Type="http://schemas.openxmlformats.org/officeDocument/2006/relationships/image" Target="../media/image91.png"/><Relationship Id="rId1" Type="http://schemas.openxmlformats.org/officeDocument/2006/relationships/tags" Target="../tags/tag17.xml"/><Relationship Id="rId2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4" Type="http://schemas.openxmlformats.org/officeDocument/2006/relationships/chart" Target="../charts/chart2.xml"/><Relationship Id="rId5" Type="http://schemas.openxmlformats.org/officeDocument/2006/relationships/chart" Target="../charts/chart3.xml"/><Relationship Id="rId1" Type="http://schemas.openxmlformats.org/officeDocument/2006/relationships/tags" Target="../tags/tag18.xml"/><Relationship Id="rId2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chart" Target="../charts/chart4.xml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chart" Target="../charts/chart5.xml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chart" Target="../charts/chart6.xml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chart" Target="../charts/chart7.xml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chart" Target="../charts/chart8.xml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chart" Target="../charts/chart9.xml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chart" Target="../charts/chart10.xml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8" Type="http://schemas.openxmlformats.org/officeDocument/2006/relationships/chart" Target="../charts/chart11.xml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4" Type="http://schemas.openxmlformats.org/officeDocument/2006/relationships/chart" Target="../charts/chart12.xml"/><Relationship Id="rId5" Type="http://schemas.openxmlformats.org/officeDocument/2006/relationships/chart" Target="../charts/chart13.xml"/><Relationship Id="rId1" Type="http://schemas.openxmlformats.org/officeDocument/2006/relationships/tags" Target="../tags/tag20.xml"/><Relationship Id="rId2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8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8.png"/><Relationship Id="rId5" Type="http://schemas.openxmlformats.org/officeDocument/2006/relationships/image" Target="../media/image11.tiff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5100" y="506793"/>
            <a:ext cx="7422947" cy="1588127"/>
          </a:xfrm>
        </p:spPr>
        <p:txBody>
          <a:bodyPr/>
          <a:lstStyle/>
          <a:p>
            <a:r>
              <a:rPr lang="en-US" altLang="zh-CN" sz="3600" b="0" dirty="0">
                <a:latin typeface="Cambria" charset="0"/>
                <a:ea typeface="Cambria" charset="0"/>
                <a:cs typeface="Times New Roman"/>
              </a:rPr>
              <a:t>Quantitative</a:t>
            </a:r>
            <a:r>
              <a:rPr lang="zh-CN" altLang="en-US" sz="3600" b="0" dirty="0">
                <a:latin typeface="Cambria" charset="0"/>
                <a:ea typeface="Cambria" charset="0"/>
                <a:cs typeface="Times New Roman"/>
              </a:rPr>
              <a:t> </a:t>
            </a:r>
            <a:r>
              <a:rPr lang="en-US" altLang="zh-CN" sz="3600" b="0" dirty="0">
                <a:latin typeface="Cambria" charset="0"/>
                <a:ea typeface="Cambria" charset="0"/>
                <a:cs typeface="Times New Roman"/>
              </a:rPr>
              <a:t>Emotion</a:t>
            </a:r>
            <a:r>
              <a:rPr lang="zh-CN" altLang="en-US" sz="3600" b="0" dirty="0">
                <a:latin typeface="Cambria" charset="0"/>
                <a:ea typeface="Cambria" charset="0"/>
                <a:cs typeface="Times New Roman"/>
              </a:rPr>
              <a:t> </a:t>
            </a:r>
            <a:r>
              <a:rPr lang="en-US" altLang="zh-CN" sz="3600" b="0" dirty="0">
                <a:latin typeface="Cambria" charset="0"/>
                <a:ea typeface="Cambria" charset="0"/>
                <a:cs typeface="Times New Roman"/>
              </a:rPr>
              <a:t>Prediction</a:t>
            </a:r>
            <a:r>
              <a:rPr lang="zh-CN" altLang="en-US" sz="3600" b="0" dirty="0">
                <a:latin typeface="Cambria" charset="0"/>
                <a:ea typeface="Cambria" charset="0"/>
                <a:cs typeface="Times New Roman"/>
              </a:rPr>
              <a:t> </a:t>
            </a:r>
            <a:r>
              <a:rPr lang="en-US" altLang="zh-CN" sz="3600" b="0" dirty="0">
                <a:latin typeface="Cambria" charset="0"/>
                <a:ea typeface="Cambria" charset="0"/>
                <a:cs typeface="Times New Roman"/>
              </a:rPr>
              <a:t>of</a:t>
            </a:r>
            <a:r>
              <a:rPr lang="zh-CN" altLang="en-US" sz="3600" b="0" dirty="0">
                <a:latin typeface="Cambria" charset="0"/>
                <a:ea typeface="Cambria" charset="0"/>
                <a:cs typeface="Times New Roman"/>
              </a:rPr>
              <a:t> </a:t>
            </a:r>
            <a:r>
              <a:rPr lang="en-US" altLang="zh-CN" sz="3600" b="0" dirty="0">
                <a:latin typeface="Cambria" charset="0"/>
                <a:ea typeface="Cambria" charset="0"/>
                <a:cs typeface="Times New Roman"/>
              </a:rPr>
              <a:t>Texts</a:t>
            </a:r>
            <a:r>
              <a:rPr lang="zh-CN" altLang="en-US" sz="3600" b="0" dirty="0">
                <a:latin typeface="Cambria" charset="0"/>
                <a:ea typeface="Cambria" charset="0"/>
                <a:cs typeface="Times New Roman"/>
              </a:rPr>
              <a:t> </a:t>
            </a:r>
            <a:r>
              <a:rPr lang="en-US" altLang="zh-CN" sz="3600" b="0" dirty="0">
                <a:latin typeface="Cambria" charset="0"/>
                <a:ea typeface="Cambria" charset="0"/>
                <a:cs typeface="Times New Roman"/>
              </a:rPr>
              <a:t>in</a:t>
            </a:r>
            <a:r>
              <a:rPr lang="zh-CN" altLang="en-US" sz="3600" b="0" dirty="0">
                <a:latin typeface="Cambria" charset="0"/>
                <a:ea typeface="Cambria" charset="0"/>
                <a:cs typeface="Times New Roman"/>
              </a:rPr>
              <a:t> </a:t>
            </a:r>
            <a:r>
              <a:rPr lang="en-US" altLang="zh-CN" sz="3600" b="0" dirty="0">
                <a:latin typeface="Cambria" charset="0"/>
                <a:ea typeface="Cambria" charset="0"/>
                <a:cs typeface="Times New Roman"/>
              </a:rPr>
              <a:t>Valence</a:t>
            </a:r>
            <a:r>
              <a:rPr lang="zh-CN" altLang="en-US" sz="3600" b="0" dirty="0">
                <a:latin typeface="Cambria" charset="0"/>
                <a:ea typeface="Cambria" charset="0"/>
                <a:cs typeface="Times New Roman"/>
              </a:rPr>
              <a:t> </a:t>
            </a:r>
            <a:r>
              <a:rPr lang="en-US" altLang="zh-CN" sz="3600" b="0" dirty="0">
                <a:latin typeface="Cambria" charset="0"/>
                <a:ea typeface="Cambria" charset="0"/>
                <a:cs typeface="Times New Roman"/>
              </a:rPr>
              <a:t>and</a:t>
            </a:r>
            <a:r>
              <a:rPr lang="zh-CN" altLang="en-US" sz="3600" b="0" dirty="0">
                <a:latin typeface="Cambria" charset="0"/>
                <a:ea typeface="Cambria" charset="0"/>
                <a:cs typeface="Times New Roman"/>
              </a:rPr>
              <a:t> </a:t>
            </a:r>
            <a:r>
              <a:rPr lang="en-US" altLang="zh-CN" sz="3600" b="0" dirty="0">
                <a:latin typeface="Cambria" charset="0"/>
                <a:ea typeface="Cambria" charset="0"/>
                <a:cs typeface="Times New Roman"/>
              </a:rPr>
              <a:t>Arousal</a:t>
            </a:r>
            <a:r>
              <a:rPr lang="zh-CN" altLang="en-US" sz="3600" b="0" dirty="0">
                <a:latin typeface="Cambria" charset="0"/>
                <a:ea typeface="Cambria" charset="0"/>
                <a:cs typeface="Times New Roman"/>
              </a:rPr>
              <a:t> </a:t>
            </a:r>
            <a:r>
              <a:rPr lang="en-US" altLang="zh-CN" sz="3600" b="0" dirty="0">
                <a:latin typeface="Cambria" charset="0"/>
                <a:ea typeface="Cambria" charset="0"/>
                <a:cs typeface="Times New Roman"/>
              </a:rPr>
              <a:t>Space</a:t>
            </a:r>
            <a:r>
              <a:rPr lang="zh-CN" altLang="en-US" sz="3600" b="0" dirty="0">
                <a:latin typeface="Cambria" charset="0"/>
                <a:ea typeface="Cambria" charset="0"/>
                <a:cs typeface="Times New Roman"/>
              </a:rPr>
              <a:t> </a:t>
            </a:r>
            <a:r>
              <a:rPr lang="en-US" altLang="zh-CN" sz="3600" b="0" dirty="0">
                <a:latin typeface="Cambria" charset="0"/>
                <a:ea typeface="Cambria" charset="0"/>
                <a:cs typeface="Times New Roman"/>
              </a:rPr>
              <a:t>from</a:t>
            </a:r>
            <a:r>
              <a:rPr lang="zh-CN" altLang="en-US" sz="3600" b="0" dirty="0">
                <a:latin typeface="Cambria" charset="0"/>
                <a:ea typeface="Cambria" charset="0"/>
                <a:cs typeface="Times New Roman"/>
              </a:rPr>
              <a:t> </a:t>
            </a:r>
            <a:r>
              <a:rPr lang="en-US" altLang="zh-CN" sz="3600" b="0" dirty="0">
                <a:latin typeface="Cambria" charset="0"/>
                <a:ea typeface="Cambria" charset="0"/>
                <a:cs typeface="Times New Roman"/>
              </a:rPr>
              <a:t>Microblog</a:t>
            </a:r>
            <a:r>
              <a:rPr lang="zh-CN" altLang="en-US" sz="3600" b="0" dirty="0">
                <a:latin typeface="Cambria" charset="0"/>
                <a:ea typeface="Cambria" charset="0"/>
                <a:cs typeface="Times New Roman"/>
              </a:rPr>
              <a:t> </a:t>
            </a:r>
            <a:r>
              <a:rPr lang="en-US" altLang="zh-CN" sz="3600" b="0" dirty="0">
                <a:latin typeface="Cambria" charset="0"/>
                <a:ea typeface="Cambria" charset="0"/>
                <a:cs typeface="Times New Roman"/>
              </a:rPr>
              <a:t>Data</a:t>
            </a:r>
            <a:endParaRPr lang="en-US" sz="3600" b="0" dirty="0">
              <a:latin typeface="Cambria" charset="0"/>
              <a:ea typeface="Cambria" charset="0"/>
              <a:cs typeface="Times New Roman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261480" y="5662332"/>
            <a:ext cx="2882520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600" kern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National</a:t>
            </a:r>
            <a:r>
              <a:rPr kumimoji="1" lang="zh-CN" altLang="en-US" sz="1600" kern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1600" kern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Tsing</a:t>
            </a:r>
            <a:r>
              <a:rPr kumimoji="1" lang="zh-CN" altLang="en-US" sz="1600" kern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1600" kern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Hua</a:t>
            </a:r>
            <a:r>
              <a:rPr kumimoji="1" lang="zh-CN" altLang="en-US" sz="1600" kern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1600" kern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University</a:t>
            </a:r>
            <a:endParaRPr kumimoji="1" lang="zh-TW" altLang="en-US" sz="1600" kern="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503636" y="5323778"/>
            <a:ext cx="4669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TW" sz="16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Institute of Information Systems and Applications</a:t>
            </a:r>
            <a:r>
              <a:rPr lang="en-US" altLang="zh-CN" sz="16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,</a:t>
            </a:r>
            <a:endParaRPr lang="en-US" altLang="zh-TW" sz="160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65101" y="2446025"/>
            <a:ext cx="3211135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b="1" kern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Student</a:t>
            </a:r>
            <a:r>
              <a:rPr kumimoji="1" lang="en-US" altLang="zh-CN" kern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:</a:t>
            </a:r>
            <a:r>
              <a:rPr kumimoji="1" lang="zh-CN" altLang="en-US" kern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kern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Shi</a:t>
            </a:r>
            <a:r>
              <a:rPr kumimoji="1" lang="zh-CN" altLang="en-US" kern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kern="0" dirty="0" err="1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Jinping</a:t>
            </a:r>
            <a:r>
              <a:rPr kumimoji="1" lang="zh-CN" altLang="en-US" kern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kern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(</a:t>
            </a:r>
            <a:r>
              <a:rPr kumimoji="1" lang="zh-CN" altLang="en-US" kern="0" dirty="0">
                <a:solidFill>
                  <a:schemeClr val="bg1"/>
                </a:solidFill>
                <a:latin typeface="Microsoft JhengHei" charset="0"/>
                <a:ea typeface="Microsoft JhengHei" charset="0"/>
                <a:cs typeface="Microsoft JhengHei" charset="0"/>
                <a:sym typeface="+mn-lt"/>
              </a:rPr>
              <a:t>師晉平</a:t>
            </a:r>
            <a:r>
              <a:rPr kumimoji="1" lang="en-US" altLang="zh-CN" kern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)</a:t>
            </a:r>
            <a:endParaRPr kumimoji="1" lang="zh-TW" altLang="en-US" kern="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  <a:sym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65100" y="2875373"/>
            <a:ext cx="3082895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b="1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Advisor</a:t>
            </a:r>
            <a:r>
              <a:rPr kumimoji="1" lang="en-US" altLang="zh-CN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:</a:t>
            </a:r>
            <a:r>
              <a:rPr kumimoji="1" lang="zh-CN" altLang="en-US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Prof.</a:t>
            </a:r>
            <a:r>
              <a:rPr kumimoji="1" lang="zh-CN" altLang="en-US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Yi-Shin</a:t>
            </a:r>
            <a:r>
              <a:rPr kumimoji="1" lang="zh-CN" altLang="en-US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ker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Chen</a:t>
            </a:r>
            <a:endParaRPr kumimoji="1" lang="zh-TW" altLang="en-US" kern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  <a:sym typeface="+mn-lt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515" y="6095277"/>
            <a:ext cx="736219" cy="73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4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093">
        <p:fade/>
      </p:transition>
    </mc:Choice>
    <mc:Fallback xmlns="">
      <p:transition spd="med" advTm="1609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群組 41"/>
          <p:cNvGrpSpPr/>
          <p:nvPr/>
        </p:nvGrpSpPr>
        <p:grpSpPr>
          <a:xfrm>
            <a:off x="1151165" y="2123095"/>
            <a:ext cx="2247282" cy="2049574"/>
            <a:chOff x="1309891" y="3716663"/>
            <a:chExt cx="2996376" cy="2732765"/>
          </a:xfrm>
        </p:grpSpPr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9891" y="3716663"/>
              <a:ext cx="2996376" cy="2732765"/>
            </a:xfrm>
            <a:prstGeom prst="rect">
              <a:avLst/>
            </a:prstGeom>
          </p:spPr>
        </p:pic>
        <p:sp>
          <p:nvSpPr>
            <p:cNvPr id="26" name="文字方塊 25"/>
            <p:cNvSpPr txBox="1"/>
            <p:nvPr/>
          </p:nvSpPr>
          <p:spPr>
            <a:xfrm>
              <a:off x="3454958" y="5127673"/>
              <a:ext cx="848951" cy="363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450"/>
                </a:spcBef>
              </a:pPr>
              <a:r>
                <a:rPr kumimoji="1" lang="en-US" altLang="zh-CN" sz="900" b="1" i="1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Valence</a:t>
              </a:r>
              <a:endParaRPr kumimoji="1" lang="zh-TW" altLang="en-US" sz="9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1977251" y="3821538"/>
              <a:ext cx="840401" cy="363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450"/>
                </a:spcBef>
              </a:pPr>
              <a:r>
                <a:rPr kumimoji="1" lang="en-US" altLang="zh-CN" sz="900" b="1" i="1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Arousal</a:t>
              </a:r>
              <a:endParaRPr kumimoji="1" lang="zh-TW" altLang="en-US" sz="9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4215" y="0"/>
            <a:ext cx="3862137" cy="5764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1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73740" y="22982"/>
            <a:ext cx="205056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Related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Work</a:t>
            </a:r>
            <a:endParaRPr kumimoji="1" lang="zh-TW" altLang="en-US" sz="2400" kern="0" dirty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2878539" y="4711352"/>
            <a:ext cx="2794575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Arial" charset="0"/>
              <a:buChar char="•"/>
            </a:pP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causes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bias</a:t>
            </a:r>
            <a:endParaRPr kumimoji="1" lang="zh-CN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30" name="直線箭頭接點 29"/>
          <p:cNvCxnSpPr/>
          <p:nvPr/>
        </p:nvCxnSpPr>
        <p:spPr>
          <a:xfrm>
            <a:off x="1413579" y="2027342"/>
            <a:ext cx="698681" cy="1223117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1151166" y="1643781"/>
            <a:ext cx="2458796" cy="39241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5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Stop</a:t>
            </a:r>
            <a:r>
              <a:rPr kumimoji="1" lang="zh-CN" altLang="en-US" sz="15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15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it!</a:t>
            </a:r>
            <a:r>
              <a:rPr kumimoji="1" lang="zh-CN" altLang="en-US" sz="15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15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It’s</a:t>
            </a:r>
            <a:r>
              <a:rPr kumimoji="1" lang="zh-CN" altLang="en-US" sz="15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15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not</a:t>
            </a:r>
            <a:r>
              <a:rPr kumimoji="1" lang="zh-CN" altLang="en-US" sz="15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15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funny!</a:t>
            </a:r>
            <a:endParaRPr kumimoji="1" lang="zh-TW" altLang="en-US" sz="1500" b="1" i="1" kern="0">
              <a:latin typeface="Times New Roman" charset="0"/>
              <a:ea typeface="Times New Roman" charset="0"/>
              <a:cs typeface="Times New Roman" charset="0"/>
              <a:sym typeface="+mn-lt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171944" y="2031052"/>
            <a:ext cx="48327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橢圓 22"/>
          <p:cNvSpPr/>
          <p:nvPr/>
        </p:nvSpPr>
        <p:spPr>
          <a:xfrm>
            <a:off x="2048723" y="3265410"/>
            <a:ext cx="108000" cy="108000"/>
          </a:xfrm>
          <a:prstGeom prst="ellipse">
            <a:avLst/>
          </a:prstGeom>
          <a:solidFill>
            <a:schemeClr val="accent5">
              <a:lumMod val="7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橢圓 26"/>
          <p:cNvSpPr/>
          <p:nvPr/>
        </p:nvSpPr>
        <p:spPr>
          <a:xfrm>
            <a:off x="2471969" y="3196458"/>
            <a:ext cx="108000" cy="108000"/>
          </a:xfrm>
          <a:prstGeom prst="ellipse">
            <a:avLst/>
          </a:prstGeom>
          <a:solidFill>
            <a:srgbClr val="92D0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橢圓 28"/>
          <p:cNvSpPr/>
          <p:nvPr/>
        </p:nvSpPr>
        <p:spPr>
          <a:xfrm>
            <a:off x="2744315" y="2990759"/>
            <a:ext cx="108000" cy="108000"/>
          </a:xfrm>
          <a:prstGeom prst="ellipse">
            <a:avLst/>
          </a:prstGeom>
          <a:solidFill>
            <a:schemeClr val="accent5">
              <a:lumMod val="7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線箭頭接點 32"/>
          <p:cNvCxnSpPr/>
          <p:nvPr/>
        </p:nvCxnSpPr>
        <p:spPr>
          <a:xfrm flipH="1">
            <a:off x="2807853" y="2054144"/>
            <a:ext cx="94453" cy="936615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>
            <a:off x="2620216" y="2045779"/>
            <a:ext cx="48327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群組 42"/>
          <p:cNvGrpSpPr/>
          <p:nvPr/>
        </p:nvGrpSpPr>
        <p:grpSpPr>
          <a:xfrm>
            <a:off x="5007247" y="2046274"/>
            <a:ext cx="2247282" cy="2049574"/>
            <a:chOff x="1309891" y="3716663"/>
            <a:chExt cx="2996376" cy="2732765"/>
          </a:xfrm>
        </p:grpSpPr>
        <p:pic>
          <p:nvPicPr>
            <p:cNvPr id="44" name="圖片 4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9891" y="3716663"/>
              <a:ext cx="2996376" cy="2732765"/>
            </a:xfrm>
            <a:prstGeom prst="rect">
              <a:avLst/>
            </a:prstGeom>
          </p:spPr>
        </p:pic>
        <p:sp>
          <p:nvSpPr>
            <p:cNvPr id="45" name="文字方塊 44"/>
            <p:cNvSpPr txBox="1"/>
            <p:nvPr/>
          </p:nvSpPr>
          <p:spPr>
            <a:xfrm>
              <a:off x="3454958" y="5127673"/>
              <a:ext cx="848951" cy="363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450"/>
                </a:spcBef>
              </a:pPr>
              <a:r>
                <a:rPr kumimoji="1" lang="en-US" altLang="zh-CN" sz="900" b="1" i="1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Valence</a:t>
              </a:r>
              <a:endParaRPr kumimoji="1" lang="zh-TW" altLang="en-US" sz="9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1977251" y="3821538"/>
              <a:ext cx="840401" cy="363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450"/>
                </a:spcBef>
              </a:pPr>
              <a:r>
                <a:rPr kumimoji="1" lang="en-US" altLang="zh-CN" sz="900" b="1" i="1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Arousal</a:t>
              </a:r>
              <a:endParaRPr kumimoji="1" lang="zh-TW" altLang="en-US" sz="9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47" name="橢圓 46"/>
          <p:cNvSpPr/>
          <p:nvPr/>
        </p:nvSpPr>
        <p:spPr>
          <a:xfrm>
            <a:off x="5507767" y="2548710"/>
            <a:ext cx="108000" cy="108000"/>
          </a:xfrm>
          <a:prstGeom prst="ellipse">
            <a:avLst/>
          </a:prstGeom>
          <a:solidFill>
            <a:srgbClr val="92D0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向右箭號 47"/>
          <p:cNvSpPr/>
          <p:nvPr/>
        </p:nvSpPr>
        <p:spPr>
          <a:xfrm>
            <a:off x="3573492" y="2950493"/>
            <a:ext cx="1385819" cy="36347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3519024" y="2616560"/>
            <a:ext cx="1494755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Expected</a:t>
            </a:r>
            <a:r>
              <a:rPr kumimoji="1" lang="zh-CN" altLang="en-US" sz="1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location</a:t>
            </a:r>
            <a:endParaRPr kumimoji="1" lang="zh-TW" altLang="en-US" sz="1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2878539" y="5143619"/>
            <a:ext cx="4070563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Arial" charset="0"/>
              <a:buChar char="•"/>
            </a:pP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words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lack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values</a:t>
            </a:r>
            <a:endParaRPr kumimoji="1" lang="zh-CN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4113" y="6200042"/>
            <a:ext cx="6591934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400" i="1" kern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Jin</a:t>
            </a:r>
            <a:r>
              <a:rPr kumimoji="1" lang="zh-CN" altLang="en-US" sz="1400" i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W.</a:t>
            </a:r>
            <a:r>
              <a:rPr kumimoji="1" lang="zh-CN" altLang="en-US" sz="1400" i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etc.,</a:t>
            </a:r>
            <a:r>
              <a:rPr kumimoji="1" lang="zh-CN" altLang="en-US" sz="1400" i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Community-Based</a:t>
            </a:r>
            <a:r>
              <a:rPr kumimoji="1" lang="zh-CN" altLang="en-US" sz="1400" i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Weighted</a:t>
            </a:r>
            <a:r>
              <a:rPr kumimoji="1" lang="zh-CN" altLang="en-US" sz="1400" i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Graph</a:t>
            </a:r>
            <a:r>
              <a:rPr kumimoji="1" lang="zh-CN" altLang="en-US" sz="1400" i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r>
              <a:rPr kumimoji="1" lang="zh-CN" altLang="en-US" sz="1400" i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sz="1400" i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Valence-Arousal</a:t>
            </a:r>
            <a:r>
              <a:rPr kumimoji="1" lang="zh-CN" altLang="en-US" sz="1400" i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sz="1400" i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1400" i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Affective</a:t>
            </a:r>
            <a:r>
              <a:rPr kumimoji="1" lang="zh-CN" altLang="en-US" sz="1400" i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Words,</a:t>
            </a:r>
            <a:r>
              <a:rPr kumimoji="1" lang="zh-CN" altLang="en-US" sz="1400" i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2016</a:t>
            </a:r>
            <a:endParaRPr kumimoji="1" lang="zh-TW" altLang="en-US" sz="1400" i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10</a:t>
            </a:fld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191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606">
        <p:fade/>
      </p:transition>
    </mc:Choice>
    <mc:Fallback xmlns="">
      <p:transition spd="med" advTm="246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3862137" cy="5764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1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69525" y="22982"/>
            <a:ext cx="205056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2400" kern="0">
                <a:latin typeface="Arial"/>
                <a:ea typeface="Times New Roman" charset="0"/>
                <a:cs typeface="Arial"/>
                <a:sym typeface="+mn-lt"/>
              </a:rPr>
              <a:t>Related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Work</a:t>
            </a:r>
            <a:endParaRPr kumimoji="1" lang="zh-TW" altLang="en-US" sz="2400" kern="0" dirty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1930659" y="2236311"/>
            <a:ext cx="879307" cy="362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35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</a:t>
            </a:r>
            <a:endParaRPr kumimoji="1" lang="zh-TW" altLang="en-US" sz="1350" b="1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404215" y="2308419"/>
            <a:ext cx="1632667" cy="75661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5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Stop</a:t>
            </a:r>
            <a:r>
              <a:rPr kumimoji="1" lang="zh-CN" altLang="en-US" sz="15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15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it!</a:t>
            </a:r>
            <a:r>
              <a:rPr kumimoji="1" lang="zh-CN" altLang="en-US" sz="15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</a:p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5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It’s</a:t>
            </a:r>
            <a:r>
              <a:rPr kumimoji="1" lang="zh-CN" altLang="en-US" sz="15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15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not</a:t>
            </a:r>
            <a:r>
              <a:rPr kumimoji="1" lang="zh-CN" altLang="en-US" sz="15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1500" b="1" i="1" kern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funny!</a:t>
            </a:r>
            <a:endParaRPr kumimoji="1" lang="zh-TW" altLang="en-US" sz="1500" b="1" i="1" kern="0">
              <a:latin typeface="Times New Roman" charset="0"/>
              <a:ea typeface="Times New Roman" charset="0"/>
              <a:cs typeface="Times New Roman" charset="0"/>
              <a:sym typeface="+mn-lt"/>
            </a:endParaRPr>
          </a:p>
        </p:txBody>
      </p:sp>
      <p:sp>
        <p:nvSpPr>
          <p:cNvPr id="31" name="向右箭號 30"/>
          <p:cNvSpPr/>
          <p:nvPr/>
        </p:nvSpPr>
        <p:spPr>
          <a:xfrm>
            <a:off x="1881286" y="2514880"/>
            <a:ext cx="910984" cy="36347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向右箭號 57"/>
          <p:cNvSpPr/>
          <p:nvPr/>
        </p:nvSpPr>
        <p:spPr>
          <a:xfrm>
            <a:off x="5079409" y="2514879"/>
            <a:ext cx="910984" cy="36347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6074614" y="1705301"/>
            <a:ext cx="2247282" cy="2049574"/>
            <a:chOff x="8827542" y="1750923"/>
            <a:chExt cx="2996376" cy="2732765"/>
          </a:xfrm>
        </p:grpSpPr>
        <p:grpSp>
          <p:nvGrpSpPr>
            <p:cNvPr id="54" name="群組 53"/>
            <p:cNvGrpSpPr/>
            <p:nvPr/>
          </p:nvGrpSpPr>
          <p:grpSpPr>
            <a:xfrm>
              <a:off x="8827542" y="1750923"/>
              <a:ext cx="2996376" cy="2732765"/>
              <a:chOff x="1309891" y="3716663"/>
              <a:chExt cx="2996376" cy="2732765"/>
            </a:xfrm>
          </p:grpSpPr>
          <p:pic>
            <p:nvPicPr>
              <p:cNvPr id="55" name="圖片 5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9891" y="3716663"/>
                <a:ext cx="2996376" cy="2732765"/>
              </a:xfrm>
              <a:prstGeom prst="rect">
                <a:avLst/>
              </a:prstGeom>
            </p:spPr>
          </p:pic>
          <p:sp>
            <p:nvSpPr>
              <p:cNvPr id="56" name="文字方塊 55"/>
              <p:cNvSpPr txBox="1"/>
              <p:nvPr/>
            </p:nvSpPr>
            <p:spPr>
              <a:xfrm>
                <a:off x="3454958" y="5127673"/>
                <a:ext cx="848951" cy="3631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450"/>
                  </a:spcBef>
                </a:pPr>
                <a:r>
                  <a:rPr kumimoji="1" lang="en-US" altLang="zh-CN" sz="900" b="1" i="1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Valence</a:t>
                </a:r>
                <a:endParaRPr kumimoji="1" lang="zh-TW" altLang="en-US" sz="900" b="1" i="1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7" name="文字方塊 56"/>
              <p:cNvSpPr txBox="1"/>
              <p:nvPr/>
            </p:nvSpPr>
            <p:spPr>
              <a:xfrm>
                <a:off x="1977251" y="3821538"/>
                <a:ext cx="840401" cy="3631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450"/>
                  </a:spcBef>
                </a:pPr>
                <a:r>
                  <a:rPr kumimoji="1" lang="en-US" altLang="zh-CN" sz="900" b="1" i="1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Arousal</a:t>
                </a:r>
                <a:endParaRPr kumimoji="1" lang="zh-TW" altLang="en-US" sz="900" b="1" i="1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59" name="橢圓 58"/>
            <p:cNvSpPr/>
            <p:nvPr/>
          </p:nvSpPr>
          <p:spPr>
            <a:xfrm>
              <a:off x="9524227" y="2624202"/>
              <a:ext cx="144000" cy="144000"/>
            </a:xfrm>
            <a:prstGeom prst="ellipse">
              <a:avLst/>
            </a:prstGeom>
            <a:solidFill>
              <a:srgbClr val="92D05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0" name="文字方塊 59"/>
          <p:cNvSpPr txBox="1"/>
          <p:nvPr/>
        </p:nvSpPr>
        <p:spPr>
          <a:xfrm>
            <a:off x="5044411" y="2244151"/>
            <a:ext cx="1005284" cy="362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35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Average</a:t>
            </a:r>
            <a:endParaRPr kumimoji="1" lang="zh-TW" altLang="en-US" sz="135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1810071" y="4016380"/>
            <a:ext cx="6219504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Arial" charset="0"/>
              <a:buChar char="•"/>
            </a:pP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Only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provides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location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space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2074292" y="4440254"/>
            <a:ext cx="3412108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How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accurate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location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is?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1810071" y="4880966"/>
            <a:ext cx="295805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Arial" charset="0"/>
              <a:buChar char="•"/>
            </a:pP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Variance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6" name="文字方塊 65"/>
          <p:cNvSpPr txBox="1"/>
          <p:nvPr/>
        </p:nvSpPr>
        <p:spPr>
          <a:xfrm>
            <a:off x="95571" y="6419085"/>
            <a:ext cx="5137945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400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Daniel.</a:t>
            </a:r>
            <a:r>
              <a:rPr kumimoji="1" lang="zh-CN" altLang="en-US" sz="1400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etc.,</a:t>
            </a:r>
            <a:r>
              <a:rPr kumimoji="1" lang="zh-CN" altLang="en-US" sz="1400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Modelling</a:t>
            </a:r>
            <a:r>
              <a:rPr kumimoji="1" lang="zh-CN" altLang="en-US" sz="1400" i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sz="1400" i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1400" i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sz="1400" i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sz="1400" i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Facebook</a:t>
            </a:r>
            <a:r>
              <a:rPr kumimoji="1" lang="zh-CN" altLang="en-US" sz="1400" i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Posts</a:t>
            </a:r>
            <a:r>
              <a:rPr kumimoji="1" lang="en-US" altLang="zh-CN" sz="1400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1400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2016</a:t>
            </a:r>
            <a:endParaRPr kumimoji="1" lang="zh-TW" altLang="en-US" sz="1400" kern="0" dirty="0">
              <a:solidFill>
                <a:srgbClr val="0070C0"/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11</a:t>
            </a:fld>
            <a:endParaRPr kumimoji="1"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2792270" y="1671830"/>
            <a:ext cx="2247282" cy="2049574"/>
            <a:chOff x="3909216" y="1447992"/>
            <a:chExt cx="2996376" cy="2732765"/>
          </a:xfrm>
        </p:grpSpPr>
        <p:grpSp>
          <p:nvGrpSpPr>
            <p:cNvPr id="43" name="群組 42"/>
            <p:cNvGrpSpPr/>
            <p:nvPr/>
          </p:nvGrpSpPr>
          <p:grpSpPr>
            <a:xfrm>
              <a:off x="3909216" y="1447992"/>
              <a:ext cx="2996376" cy="2732765"/>
              <a:chOff x="1309891" y="3716663"/>
              <a:chExt cx="2996376" cy="2732765"/>
            </a:xfrm>
          </p:grpSpPr>
          <p:pic>
            <p:nvPicPr>
              <p:cNvPr id="44" name="圖片 4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9891" y="3716663"/>
                <a:ext cx="2996376" cy="2732765"/>
              </a:xfrm>
              <a:prstGeom prst="rect">
                <a:avLst/>
              </a:prstGeom>
            </p:spPr>
          </p:pic>
          <p:sp>
            <p:nvSpPr>
              <p:cNvPr id="45" name="文字方塊 44"/>
              <p:cNvSpPr txBox="1"/>
              <p:nvPr/>
            </p:nvSpPr>
            <p:spPr>
              <a:xfrm>
                <a:off x="3454958" y="5127673"/>
                <a:ext cx="848951" cy="3631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450"/>
                  </a:spcBef>
                </a:pPr>
                <a:r>
                  <a:rPr kumimoji="1" lang="en-US" altLang="zh-CN" sz="900" b="1" i="1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Valence</a:t>
                </a:r>
                <a:endParaRPr kumimoji="1" lang="zh-TW" altLang="en-US" sz="900" b="1" i="1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6" name="文字方塊 45"/>
              <p:cNvSpPr txBox="1"/>
              <p:nvPr/>
            </p:nvSpPr>
            <p:spPr>
              <a:xfrm>
                <a:off x="1977251" y="3821538"/>
                <a:ext cx="840401" cy="3631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450"/>
                  </a:spcBef>
                </a:pPr>
                <a:r>
                  <a:rPr kumimoji="1" lang="en-US" altLang="zh-CN" sz="900" b="1" i="1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Arousal</a:t>
                </a:r>
                <a:endParaRPr kumimoji="1" lang="zh-TW" altLang="en-US" sz="900" b="1" i="1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47" name="橢圓 46"/>
            <p:cNvSpPr/>
            <p:nvPr/>
          </p:nvSpPr>
          <p:spPr>
            <a:xfrm>
              <a:off x="4576576" y="2117907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橢圓 34"/>
            <p:cNvSpPr/>
            <p:nvPr/>
          </p:nvSpPr>
          <p:spPr>
            <a:xfrm>
              <a:off x="4728976" y="2270307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橢圓 35"/>
            <p:cNvSpPr/>
            <p:nvPr/>
          </p:nvSpPr>
          <p:spPr>
            <a:xfrm>
              <a:off x="4462807" y="1933786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橢圓 36"/>
            <p:cNvSpPr/>
            <p:nvPr/>
          </p:nvSpPr>
          <p:spPr>
            <a:xfrm>
              <a:off x="4800976" y="2090386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橢圓 37"/>
            <p:cNvSpPr/>
            <p:nvPr/>
          </p:nvSpPr>
          <p:spPr>
            <a:xfrm>
              <a:off x="4656976" y="2338686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橢圓 38"/>
            <p:cNvSpPr/>
            <p:nvPr/>
          </p:nvSpPr>
          <p:spPr>
            <a:xfrm>
              <a:off x="4572235" y="2237963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橢圓 39"/>
            <p:cNvSpPr/>
            <p:nvPr/>
          </p:nvSpPr>
          <p:spPr>
            <a:xfrm>
              <a:off x="4644235" y="1953847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橢圓 49"/>
            <p:cNvSpPr/>
            <p:nvPr/>
          </p:nvSpPr>
          <p:spPr>
            <a:xfrm>
              <a:off x="4415494" y="2126307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橢圓 50"/>
            <p:cNvSpPr/>
            <p:nvPr/>
          </p:nvSpPr>
          <p:spPr>
            <a:xfrm>
              <a:off x="4872976" y="2304497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橢圓 51"/>
            <p:cNvSpPr/>
            <p:nvPr/>
          </p:nvSpPr>
          <p:spPr>
            <a:xfrm>
              <a:off x="5123861" y="2612120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橢圓 52"/>
            <p:cNvSpPr/>
            <p:nvPr/>
          </p:nvSpPr>
          <p:spPr>
            <a:xfrm>
              <a:off x="4428235" y="2509899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450441" y="3669766"/>
              <a:ext cx="1393972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35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VA</a:t>
              </a:r>
              <a:r>
                <a:rPr kumimoji="1" lang="zh-CN" altLang="en-US" sz="135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</a:t>
              </a:r>
              <a:r>
                <a:rPr kumimoji="1" lang="en-US" altLang="zh-CN" sz="135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ratings</a:t>
              </a:r>
              <a:endParaRPr lang="zh-TW" altLang="en-US" sz="1350" dirty="0">
                <a:solidFill>
                  <a:srgbClr val="0070C0"/>
                </a:solidFill>
              </a:endParaRPr>
            </a:p>
          </p:txBody>
        </p:sp>
        <p:sp>
          <p:nvSpPr>
            <p:cNvPr id="71" name="橢圓 70"/>
            <p:cNvSpPr/>
            <p:nvPr/>
          </p:nvSpPr>
          <p:spPr>
            <a:xfrm>
              <a:off x="4809376" y="2491086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橢圓 71"/>
            <p:cNvSpPr/>
            <p:nvPr/>
          </p:nvSpPr>
          <p:spPr>
            <a:xfrm>
              <a:off x="4961776" y="2643486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橢圓 72"/>
            <p:cNvSpPr/>
            <p:nvPr/>
          </p:nvSpPr>
          <p:spPr>
            <a:xfrm>
              <a:off x="4515896" y="2861123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橢圓 73"/>
            <p:cNvSpPr/>
            <p:nvPr/>
          </p:nvSpPr>
          <p:spPr>
            <a:xfrm>
              <a:off x="4187462" y="2176493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橢圓 74"/>
            <p:cNvSpPr/>
            <p:nvPr/>
          </p:nvSpPr>
          <p:spPr>
            <a:xfrm>
              <a:off x="4851729" y="2874395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橢圓 75"/>
            <p:cNvSpPr/>
            <p:nvPr/>
          </p:nvSpPr>
          <p:spPr>
            <a:xfrm>
              <a:off x="4881376" y="3070294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橢圓 76"/>
            <p:cNvSpPr/>
            <p:nvPr/>
          </p:nvSpPr>
          <p:spPr>
            <a:xfrm>
              <a:off x="4628569" y="3119342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橢圓 77"/>
            <p:cNvSpPr/>
            <p:nvPr/>
          </p:nvSpPr>
          <p:spPr>
            <a:xfrm>
              <a:off x="4316926" y="2979071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橢圓 78"/>
            <p:cNvSpPr/>
            <p:nvPr/>
          </p:nvSpPr>
          <p:spPr>
            <a:xfrm>
              <a:off x="4358166" y="3162977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橢圓 79"/>
            <p:cNvSpPr/>
            <p:nvPr/>
          </p:nvSpPr>
          <p:spPr>
            <a:xfrm>
              <a:off x="5276261" y="2764520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橢圓 80"/>
            <p:cNvSpPr/>
            <p:nvPr/>
          </p:nvSpPr>
          <p:spPr>
            <a:xfrm>
              <a:off x="4677510" y="2768535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橢圓 81"/>
            <p:cNvSpPr/>
            <p:nvPr/>
          </p:nvSpPr>
          <p:spPr>
            <a:xfrm>
              <a:off x="5025290" y="2482686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橢圓 82"/>
            <p:cNvSpPr/>
            <p:nvPr/>
          </p:nvSpPr>
          <p:spPr>
            <a:xfrm>
              <a:off x="4339153" y="2273104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橢圓 83"/>
            <p:cNvSpPr/>
            <p:nvPr/>
          </p:nvSpPr>
          <p:spPr>
            <a:xfrm>
              <a:off x="4228093" y="1985199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9914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337">
        <p:fade/>
      </p:transition>
    </mc:Choice>
    <mc:Fallback xmlns="">
      <p:transition spd="med" advTm="343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3862137" cy="5764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1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69524" y="22982"/>
            <a:ext cx="1622560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Objectives</a:t>
            </a:r>
            <a:endParaRPr kumimoji="1" lang="zh-TW" altLang="en-US" sz="2400" kern="0" dirty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26688" y="1101282"/>
            <a:ext cx="706897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Our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Method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–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EmoPredictor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Probabilistic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526688" y="3115705"/>
            <a:ext cx="7816187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we provide</a:t>
            </a:r>
            <a:r>
              <a:rPr kumimoji="1"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distribution</a:t>
            </a:r>
            <a:r>
              <a:rPr kumimoji="1" lang="zh-CN" altLang="en-US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space</a:t>
            </a:r>
            <a:endParaRPr kumimoji="1" lang="zh-TW" altLang="en-US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576759" y="1552483"/>
            <a:ext cx="6819404" cy="422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Arial" charset="0"/>
              <a:buChar char="•"/>
            </a:pPr>
            <a:r>
              <a:rPr kumimoji="1" lang="en-US" altLang="zh-CN" sz="165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Integrates</a:t>
            </a:r>
            <a:r>
              <a:rPr kumimoji="1" lang="zh-CN" altLang="en-US" sz="165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5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determinative</a:t>
            </a:r>
            <a:r>
              <a:rPr kumimoji="1" lang="zh-CN" altLang="en-US" sz="165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5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classification</a:t>
            </a:r>
            <a:r>
              <a:rPr kumimoji="1" lang="zh-CN" altLang="en-US" sz="165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5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into</a:t>
            </a:r>
            <a:r>
              <a:rPr kumimoji="1" lang="zh-CN" altLang="en-US" sz="165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5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165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5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 model</a:t>
            </a:r>
            <a:endParaRPr kumimoji="1" lang="zh-TW" altLang="en-US" sz="165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4338263" y="4117954"/>
            <a:ext cx="1751859" cy="1688579"/>
            <a:chOff x="5731082" y="4388746"/>
            <a:chExt cx="2335813" cy="2251438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1082" y="4388746"/>
              <a:ext cx="2299663" cy="2251438"/>
            </a:xfrm>
            <a:prstGeom prst="rect">
              <a:avLst/>
            </a:prstGeom>
          </p:spPr>
        </p:pic>
        <p:sp>
          <p:nvSpPr>
            <p:cNvPr id="14" name="文字方塊 13"/>
            <p:cNvSpPr txBox="1"/>
            <p:nvPr/>
          </p:nvSpPr>
          <p:spPr>
            <a:xfrm>
              <a:off x="7217944" y="5536774"/>
              <a:ext cx="848951" cy="363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450"/>
                </a:spcBef>
              </a:pPr>
              <a:r>
                <a:rPr kumimoji="1" lang="en-US" altLang="zh-CN" sz="900" b="1" i="1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Valence</a:t>
              </a:r>
              <a:endParaRPr kumimoji="1" lang="zh-TW" altLang="en-US" sz="900" b="1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6048475" y="4438086"/>
              <a:ext cx="840402" cy="363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450"/>
                </a:spcBef>
              </a:pPr>
              <a:r>
                <a:rPr kumimoji="1" lang="en-US" altLang="zh-CN" sz="900" b="1" i="1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Arousal</a:t>
              </a:r>
              <a:endParaRPr kumimoji="1" lang="zh-TW" altLang="en-US" sz="900" b="1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6" name="橢圓 15"/>
          <p:cNvSpPr/>
          <p:nvPr/>
        </p:nvSpPr>
        <p:spPr>
          <a:xfrm rot="9627712">
            <a:off x="5263690" y="4437295"/>
            <a:ext cx="618593" cy="364671"/>
          </a:xfrm>
          <a:prstGeom prst="ellipse">
            <a:avLst/>
          </a:prstGeom>
          <a:solidFill>
            <a:schemeClr val="bg1"/>
          </a:solidFill>
          <a:ln w="317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5523666" y="4552163"/>
            <a:ext cx="108000" cy="108000"/>
          </a:xfrm>
          <a:prstGeom prst="ellipse">
            <a:avLst/>
          </a:prstGeom>
          <a:solidFill>
            <a:srgbClr val="92D0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向右箭號 17"/>
          <p:cNvSpPr/>
          <p:nvPr/>
        </p:nvSpPr>
        <p:spPr>
          <a:xfrm>
            <a:off x="3533347" y="4718196"/>
            <a:ext cx="579679" cy="36347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26688" y="2154301"/>
            <a:ext cx="7631476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Instead of obtaining a specific emotion or exact values in VA-space, for a given statement,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12</a:t>
            </a:fld>
            <a:endParaRPr kumimoji="1"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1992084" y="4291150"/>
            <a:ext cx="1459901" cy="11726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35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Thanks</a:t>
            </a:r>
            <a:r>
              <a:rPr kumimoji="1" lang="zh-CN" altLang="en-US" sz="135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135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for</a:t>
            </a:r>
            <a:r>
              <a:rPr kumimoji="1" lang="zh-CN" altLang="en-US" sz="135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135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the</a:t>
            </a:r>
            <a:r>
              <a:rPr kumimoji="1" lang="zh-CN" altLang="en-US" sz="135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135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birthday</a:t>
            </a:r>
            <a:r>
              <a:rPr kumimoji="1" lang="zh-CN" altLang="en-US" sz="135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135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wishes</a:t>
            </a:r>
            <a:r>
              <a:rPr kumimoji="1" lang="zh-CN" altLang="en-US" sz="135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135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everyone!!!</a:t>
            </a:r>
            <a:endParaRPr kumimoji="1" lang="zh-TW" altLang="en-US" sz="1350" b="1" i="1" kern="0" dirty="0">
              <a:latin typeface="Times New Roman" charset="0"/>
              <a:ea typeface="Times New Roman" charset="0"/>
              <a:cs typeface="Times New Roman" charset="0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71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5830">
        <p:fade/>
      </p:transition>
    </mc:Choice>
    <mc:Fallback xmlns="">
      <p:transition spd="med" advTm="458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71" grpId="0"/>
      <p:bldP spid="16" grpId="0" animBg="1"/>
      <p:bldP spid="17" grpId="0" animBg="1"/>
      <p:bldP spid="18" grpId="0" animBg="1"/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21350"/>
            <a:ext cx="3862137" cy="5764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1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69525" y="1632"/>
            <a:ext cx="1160895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Outline</a:t>
            </a:r>
            <a:endParaRPr kumimoji="1" lang="zh-TW" altLang="en-US" sz="2400" kern="0" dirty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540974" y="871026"/>
            <a:ext cx="1988045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 dirty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Introduction</a:t>
            </a:r>
            <a:endParaRPr kumimoji="1" lang="zh-TW" altLang="en-US" sz="2400" kern="0" dirty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45191" y="1548710"/>
            <a:ext cx="2127505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Related</a:t>
            </a:r>
            <a:r>
              <a:rPr kumimoji="1" lang="zh-CN" altLang="en-US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Work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45191" y="2834082"/>
            <a:ext cx="2106667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Methodology</a:t>
            </a:r>
            <a:endParaRPr kumimoji="1" lang="zh-TW" altLang="en-US" sz="24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51488" y="4193357"/>
            <a:ext cx="2629246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i="1" kern="0" dirty="0" err="1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EmoPredictor</a:t>
            </a:r>
            <a:r>
              <a:rPr kumimoji="1" lang="zh-CN" altLang="en-US" kern="0" dirty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Modeling</a:t>
            </a:r>
            <a:endParaRPr kumimoji="1" lang="zh-TW" altLang="en-US" kern="0" dirty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45191" y="4725692"/>
            <a:ext cx="1866217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 dirty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Experiment</a:t>
            </a:r>
            <a:endParaRPr kumimoji="1" lang="zh-TW" altLang="en-US" sz="2400" kern="0" dirty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540974" y="5351659"/>
            <a:ext cx="1795684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Conclusion</a:t>
            </a:r>
            <a:endParaRPr kumimoji="1" lang="zh-TW" altLang="en-US" sz="2400" kern="0" dirty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51488" y="3778904"/>
            <a:ext cx="1499128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kern="0" dirty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Framework</a:t>
            </a:r>
            <a:endParaRPr kumimoji="1" lang="zh-TW" altLang="en-US" kern="0" dirty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40974" y="2192243"/>
            <a:ext cx="161614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Objective</a:t>
            </a:r>
            <a:endParaRPr kumimoji="1" lang="zh-TW" altLang="en-US" sz="2400" kern="0" dirty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13</a:t>
            </a:fld>
            <a:endParaRPr kumimoji="1"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751488" y="3343409"/>
            <a:ext cx="1317990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kern="0" dirty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Overview</a:t>
            </a:r>
            <a:endParaRPr kumimoji="1" lang="zh-TW" altLang="en-US" kern="0" dirty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837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383">
        <p:fade/>
      </p:transition>
    </mc:Choice>
    <mc:Fallback xmlns="">
      <p:transition spd="med" advTm="638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074" y="0"/>
            <a:ext cx="4602997" cy="5764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1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73600" y="22982"/>
            <a:ext cx="4054315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Assumptions</a:t>
            </a:r>
            <a:endParaRPr kumimoji="1" lang="zh-TW" altLang="en-US" sz="2400" kern="0" dirty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37246" y="3710750"/>
            <a:ext cx="814954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450"/>
              </a:spcBef>
              <a:buFont typeface="+mj-lt"/>
              <a:buAutoNum type="arabicPeriod" startAt="2"/>
            </a:pP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consists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multi-emotions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rather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than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single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73600" y="932301"/>
            <a:ext cx="821318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450"/>
              </a:spcBef>
              <a:buFont typeface="+mj-lt"/>
              <a:buAutoNum type="arabicPeriod"/>
            </a:pP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Different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users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have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different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quantified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perceptions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toward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same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emotion,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but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perceptions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converge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certain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distribution.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054801" y="2355869"/>
                <a:ext cx="1363247" cy="3600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45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𝒚</m:t>
                      </m:r>
                      <m:r>
                        <a:rPr kumimoji="1" lang="en-US" altLang="zh-CN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=(</m:t>
                      </m:r>
                      <m:r>
                        <a:rPr kumimoji="1" lang="en-US" altLang="zh-CN" b="1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𝒗</m:t>
                      </m:r>
                      <m:r>
                        <a:rPr kumimoji="1" lang="en-US" altLang="zh-CN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,</m:t>
                      </m:r>
                      <m:r>
                        <a:rPr kumimoji="1" lang="en-US" altLang="zh-CN" b="1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𝒂</m:t>
                      </m:r>
                      <m:r>
                        <a:rPr kumimoji="1" lang="en-US" altLang="zh-CN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TW" altLang="en-US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801" y="2355869"/>
                <a:ext cx="1363247" cy="360099"/>
              </a:xfrm>
              <a:prstGeom prst="rect">
                <a:avLst/>
              </a:prstGeom>
              <a:blipFill rotWithShape="0"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691107" y="2364885"/>
            <a:ext cx="3571812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i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i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i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single</a:t>
            </a:r>
            <a:r>
              <a:rPr kumimoji="1" lang="zh-CN" altLang="en-US" i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i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i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i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i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</a:t>
            </a:r>
            <a:endParaRPr kumimoji="1" lang="zh-TW" altLang="en-US" i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5176980" y="2840192"/>
                <a:ext cx="981807" cy="3600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45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𝒚</m:t>
                      </m:r>
                      <m:r>
                        <a:rPr kumimoji="1" lang="en-US" altLang="zh-CN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∼</m:t>
                      </m:r>
                      <m:r>
                        <a:rPr kumimoji="1" lang="en-US" altLang="zh-CN" i="1" kern="0"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𝑔</m:t>
                      </m:r>
                      <m:r>
                        <a:rPr kumimoji="1" lang="en-US" altLang="zh-CN" i="1" kern="0"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(</m:t>
                      </m:r>
                      <m:r>
                        <a:rPr kumimoji="1" lang="en-US" altLang="zh-CN" b="1" i="1" kern="0"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𝜽</m:t>
                      </m:r>
                      <m:r>
                        <a:rPr kumimoji="1" lang="en-US" altLang="zh-CN" i="1" kern="0"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TW" altLang="en-US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6980" y="2840192"/>
                <a:ext cx="981807" cy="360099"/>
              </a:xfrm>
              <a:prstGeom prst="rect">
                <a:avLst/>
              </a:prstGeom>
              <a:blipFill rotWithShape="0">
                <a:blip r:embed="rId5"/>
                <a:stretch>
                  <a:fillRect l="-4969" r="-8696" b="-203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691106" y="2826947"/>
            <a:ext cx="4363695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i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i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i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i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distribution</a:t>
            </a:r>
            <a:r>
              <a:rPr kumimoji="1" lang="zh-CN" altLang="en-US" i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i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i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text:</a:t>
            </a:r>
            <a:endParaRPr kumimoji="1" lang="zh-TW" altLang="en-US" i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829222" y="4603302"/>
                <a:ext cx="2250809" cy="6658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45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𝒚</m:t>
                      </m:r>
                      <m:r>
                        <a:rPr kumimoji="1" lang="en-US" altLang="zh-CN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∼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zh-CN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zh-CN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  <m:r>
                            <a:rPr kumimoji="1" lang="en-US" altLang="zh-CN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∈</m:t>
                          </m:r>
                          <m:r>
                            <a:rPr kumimoji="1" lang="en-US" altLang="zh-CN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b>
                        <m:sup/>
                        <m:e>
                          <m:r>
                            <a:rPr kumimoji="1" lang="en-US" altLang="zh-CN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</m:e>
                          </m:d>
                          <m:r>
                            <a:rPr kumimoji="1" lang="zh-CN" altLang="en-US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 </m:t>
                          </m:r>
                          <m:r>
                            <a:rPr kumimoji="1" lang="en-US" altLang="zh-CN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𝑔</m:t>
                          </m:r>
                          <m:r>
                            <a:rPr kumimoji="1" lang="en-US" altLang="zh-CN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1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𝜽</m:t>
                              </m:r>
                            </m:e>
                            <m:sub>
                              <m:r>
                                <a:rPr kumimoji="1" lang="en-US" altLang="zh-CN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TW" altLang="en-US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22" y="4603302"/>
                <a:ext cx="2250809" cy="665823"/>
              </a:xfrm>
              <a:prstGeom prst="rect">
                <a:avLst/>
              </a:prstGeom>
              <a:blipFill rotWithShape="0">
                <a:blip r:embed="rId6"/>
                <a:stretch>
                  <a:fillRect b="-9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702632" y="5925312"/>
                <a:ext cx="6869743" cy="8125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450"/>
                  </a:spcBef>
                </a:pPr>
                <a:r>
                  <a:rPr kumimoji="1" lang="en-US" altLang="zh-CN" i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Linear</a:t>
                </a:r>
                <a:r>
                  <a:rPr kumimoji="1" lang="zh-CN" altLang="en-US" i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i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combination</a:t>
                </a:r>
                <a:r>
                  <a:rPr kumimoji="1" lang="zh-CN" altLang="en-US" i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i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of</a:t>
                </a:r>
                <a:r>
                  <a:rPr kumimoji="1" lang="zh-CN" altLang="en-US" i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|</a:t>
                </a:r>
                <a:r>
                  <a:rPr kumimoji="1" lang="en-US" altLang="zh-CN" i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K</a:t>
                </a:r>
                <a:r>
                  <a:rPr kumimoji="1" lang="en-US" altLang="zh-CN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|</a:t>
                </a:r>
                <a:r>
                  <a:rPr kumimoji="1" lang="zh-CN" altLang="en-US" i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i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emotions</a:t>
                </a:r>
                <a:r>
                  <a:rPr kumimoji="1" lang="zh-CN" altLang="en-US" i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i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with</a:t>
                </a:r>
                <a:r>
                  <a:rPr kumimoji="1" lang="zh-CN" altLang="en-US" i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i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corresponding</a:t>
                </a:r>
                <a:r>
                  <a:rPr kumimoji="1" lang="zh-CN" altLang="en-US" i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i="1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emotion</a:t>
                </a:r>
                <a:r>
                  <a:rPr kumimoji="1" lang="zh-CN" altLang="en-US" i="1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i="1" kern="0" dirty="0" err="1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proba</a:t>
                </a:r>
                <a:r>
                  <a:rPr kumimoji="1" lang="en-US" altLang="zh-CN" i="1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.</a:t>
                </a:r>
                <a:r>
                  <a:rPr kumimoji="1" lang="zh-CN" altLang="en-US" i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kern="0">
                        <a:solidFill>
                          <a:srgbClr val="0070C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𝑝</m:t>
                    </m:r>
                    <m:r>
                      <a:rPr kumimoji="1" lang="en-US" altLang="zh-CN" i="1" kern="0">
                        <a:solidFill>
                          <a:srgbClr val="0070C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(</m:t>
                    </m:r>
                    <m:r>
                      <a:rPr kumimoji="1" lang="en-US" altLang="zh-CN" i="1" kern="0">
                        <a:solidFill>
                          <a:srgbClr val="0070C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𝑘</m:t>
                    </m:r>
                    <m:r>
                      <a:rPr kumimoji="1" lang="en-US" altLang="zh-CN" i="1" kern="0">
                        <a:solidFill>
                          <a:srgbClr val="0070C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)</m:t>
                    </m:r>
                  </m:oMath>
                </a14:m>
                <a:endParaRPr kumimoji="1" lang="zh-TW" altLang="en-US" i="1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32" y="5925312"/>
                <a:ext cx="6869743" cy="812530"/>
              </a:xfrm>
              <a:prstGeom prst="rect">
                <a:avLst/>
              </a:prstGeom>
              <a:blipFill rotWithShape="0">
                <a:blip r:embed="rId7"/>
                <a:stretch>
                  <a:fillRect l="-710" b="-67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/>
          <p:cNvSpPr txBox="1"/>
          <p:nvPr/>
        </p:nvSpPr>
        <p:spPr>
          <a:xfrm>
            <a:off x="3387511" y="4878393"/>
            <a:ext cx="2039524" cy="422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650" b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Mixture</a:t>
            </a:r>
            <a:r>
              <a:rPr kumimoji="1" lang="zh-CN" altLang="en-US" sz="1650" b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50" b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endParaRPr kumimoji="1" lang="zh-TW" altLang="en-US" sz="1650" b="1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691106" y="5446566"/>
                <a:ext cx="475303" cy="320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45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𝐾</m:t>
                      </m:r>
                      <m:r>
                        <a:rPr kumimoji="1" lang="en-US" altLang="zh-CN" sz="1600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:</m:t>
                      </m:r>
                    </m:oMath>
                  </m:oMathPara>
                </a14:m>
                <a:endParaRPr kumimoji="1" lang="zh-TW" altLang="en-US" sz="16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106" y="5446566"/>
                <a:ext cx="475303" cy="32008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/>
          <p:cNvSpPr/>
          <p:nvPr/>
        </p:nvSpPr>
        <p:spPr>
          <a:xfrm>
            <a:off x="1102542" y="5411942"/>
            <a:ext cx="2230098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6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possible</a:t>
            </a:r>
            <a:r>
              <a:rPr kumimoji="1" lang="zh-CN" altLang="en-US" sz="16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16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set</a:t>
            </a:r>
            <a:endParaRPr kumimoji="1" lang="zh-TW" altLang="en-US" sz="1600" i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14</a:t>
            </a:fld>
            <a:endParaRPr kumimoji="1" lang="zh-TW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550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5505">
        <p:fade/>
      </p:transition>
    </mc:Choice>
    <mc:Fallback xmlns="">
      <p:transition spd="med" advTm="1055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5" grpId="0"/>
      <p:bldP spid="16" grpId="0"/>
      <p:bldP spid="13" grpId="0"/>
      <p:bldP spid="18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4602997" cy="5764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1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69525" y="22982"/>
            <a:ext cx="357501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Overview</a:t>
            </a:r>
            <a:endParaRPr kumimoji="1" lang="zh-TW" altLang="en-US" sz="2400" kern="0" dirty="0">
              <a:latin typeface="Arial"/>
              <a:ea typeface="Times New Roman" charset="0"/>
              <a:cs typeface="Arial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5206336" y="1252184"/>
                <a:ext cx="2060949" cy="6103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45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50" b="1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𝒚</m:t>
                      </m:r>
                      <m:r>
                        <a:rPr kumimoji="1" lang="en-US" altLang="zh-CN" sz="165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∼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zh-CN" sz="165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zh-CN" sz="165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  <m:r>
                            <a:rPr kumimoji="1" lang="en-US" altLang="zh-CN" sz="165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∈</m:t>
                          </m:r>
                          <m:r>
                            <a:rPr kumimoji="1" lang="en-US" altLang="zh-CN" sz="165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b>
                        <m:sup/>
                        <m:e>
                          <m:r>
                            <a:rPr kumimoji="1" lang="en-US" altLang="zh-CN" sz="165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sz="165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65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</m:e>
                          </m:d>
                          <m:r>
                            <a:rPr kumimoji="1" lang="zh-CN" altLang="en-US" sz="165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 </m:t>
                          </m:r>
                          <m:r>
                            <a:rPr kumimoji="1" lang="en-US" altLang="zh-CN" sz="165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𝑔</m:t>
                          </m:r>
                          <m:r>
                            <a:rPr kumimoji="1" lang="en-US" altLang="zh-CN" sz="165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sz="1650" b="1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50" b="1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𝜽</m:t>
                              </m:r>
                            </m:e>
                            <m:sub>
                              <m:r>
                                <a:rPr kumimoji="1" lang="en-US" altLang="zh-CN" sz="1650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165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TW" altLang="en-US" sz="165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336" y="1252184"/>
                <a:ext cx="2060949" cy="61036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5392634" y="1862544"/>
                <a:ext cx="2459328" cy="6103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45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5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∼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zh-CN" sz="165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zh-CN" sz="165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  <m:r>
                            <a:rPr kumimoji="1" lang="en-US" altLang="zh-CN" sz="165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∈</m:t>
                          </m:r>
                          <m:r>
                            <a:rPr kumimoji="1" lang="en-US" altLang="zh-CN" sz="165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b>
                        <m:sup/>
                        <m:e>
                          <m:r>
                            <a:rPr kumimoji="1" lang="en-US" altLang="zh-CN" sz="165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sz="165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65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</m:e>
                          </m:d>
                          <m:r>
                            <a:rPr kumimoji="1" lang="zh-CN" altLang="en-US" sz="165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 </m:t>
                          </m:r>
                          <m:r>
                            <a:rPr kumimoji="1" lang="en-US" altLang="zh-CN" sz="165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𝒩</m:t>
                          </m:r>
                          <m:r>
                            <a:rPr kumimoji="1" lang="en-US" altLang="zh-CN" sz="165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(</m:t>
                          </m:r>
                          <m:r>
                            <a:rPr kumimoji="1" lang="en-US" altLang="zh-CN" sz="1650" b="1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𝒚</m:t>
                          </m:r>
                          <m:r>
                            <a:rPr kumimoji="1" lang="en-US" altLang="zh-CN" sz="165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1650" b="1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50" b="1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𝝁</m:t>
                              </m:r>
                            </m:e>
                            <m:sub>
                              <m:r>
                                <a:rPr kumimoji="1" lang="en-US" altLang="zh-CN" sz="1650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1650" b="1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,</m:t>
                          </m:r>
                          <m:r>
                            <a:rPr kumimoji="1" lang="zh-CN" altLang="en-US" sz="1650" b="1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CN" sz="1650" b="1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50" b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𝚺</m:t>
                              </m:r>
                            </m:e>
                            <m:sub>
                              <m:r>
                                <a:rPr kumimoji="1" lang="en-US" altLang="zh-CN" sz="1650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165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TW" altLang="en-US" sz="165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2634" y="1862544"/>
                <a:ext cx="2459328" cy="61036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666755" y="1082221"/>
            <a:ext cx="741411" cy="392101"/>
          </a:xfrm>
          <a:prstGeom prst="rect">
            <a:avLst/>
          </a:prstGeom>
          <a:solidFill>
            <a:schemeClr val="accent5">
              <a:lumMod val="60000"/>
              <a:lumOff val="4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3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Emo</a:t>
            </a:r>
            <a:r>
              <a:rPr kumimoji="1" lang="zh-CN" altLang="en-US" sz="13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3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1" lang="zh-TW" altLang="en-US" sz="13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981797" y="1082220"/>
            <a:ext cx="789422" cy="392101"/>
          </a:xfrm>
          <a:prstGeom prst="rect">
            <a:avLst/>
          </a:prstGeom>
          <a:solidFill>
            <a:schemeClr val="accent5">
              <a:lumMod val="60000"/>
              <a:lumOff val="4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3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Emo</a:t>
            </a:r>
            <a:r>
              <a:rPr kumimoji="1" lang="zh-CN" altLang="en-US" sz="13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3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1" lang="zh-TW" altLang="en-US" sz="13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493696" y="1082220"/>
            <a:ext cx="708336" cy="392101"/>
          </a:xfrm>
          <a:prstGeom prst="rect">
            <a:avLst/>
          </a:prstGeom>
          <a:solidFill>
            <a:schemeClr val="accent5">
              <a:lumMod val="60000"/>
              <a:lumOff val="4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3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Emo</a:t>
            </a:r>
            <a:r>
              <a:rPr kumimoji="1" lang="zh-CN" altLang="en-US" sz="13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350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endParaRPr kumimoji="1" lang="zh-TW" altLang="en-US" sz="1350" i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673974" y="1697968"/>
                <a:ext cx="730258" cy="39210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1350" i="1" ker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𝑔</m:t>
                    </m:r>
                    <m:r>
                      <a:rPr kumimoji="1" lang="en-US" altLang="zh-CN" sz="1350" i="1" ker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(</m:t>
                    </m:r>
                    <m:sSub>
                      <m:sSubPr>
                        <m:ctrlPr>
                          <a:rPr kumimoji="1" lang="en-US" altLang="zh-CN" sz="1350" b="1" i="1" ker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</m:ctrlPr>
                      </m:sSubPr>
                      <m:e>
                        <m:r>
                          <a:rPr kumimoji="1" lang="en-US" altLang="zh-CN" sz="1350" b="1" i="1" ker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𝜽</m:t>
                        </m:r>
                      </m:e>
                      <m:sub>
                        <m:r>
                          <a:rPr kumimoji="1" lang="en-US" altLang="zh-CN" sz="1350" b="1" i="1" ker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𝟏</m:t>
                        </m:r>
                      </m:sub>
                    </m:sSub>
                    <m:r>
                      <a:rPr kumimoji="1" lang="en-US" altLang="zh-CN" sz="1350" i="1" ker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)</m:t>
                    </m:r>
                  </m:oMath>
                </a14:m>
                <a:r>
                  <a:rPr kumimoji="1" lang="zh-CN" altLang="en-US" sz="135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kumimoji="1" lang="zh-TW" altLang="en-US" sz="135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974" y="1697968"/>
                <a:ext cx="730258" cy="39210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1981798" y="1689450"/>
                <a:ext cx="789422" cy="39210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1350" i="1" ker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𝑔</m:t>
                    </m:r>
                    <m:r>
                      <a:rPr kumimoji="1" lang="en-US" altLang="zh-CN" sz="1350" i="1" ker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(</m:t>
                    </m:r>
                    <m:sSub>
                      <m:sSubPr>
                        <m:ctrlPr>
                          <a:rPr kumimoji="1" lang="en-US" altLang="zh-CN" sz="1350" b="1" i="1" ker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</m:ctrlPr>
                      </m:sSubPr>
                      <m:e>
                        <m:r>
                          <a:rPr kumimoji="1" lang="en-US" altLang="zh-CN" sz="1350" b="1" i="1" ker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𝜽</m:t>
                        </m:r>
                      </m:e>
                      <m:sub>
                        <m:r>
                          <a:rPr kumimoji="1" lang="en-US" altLang="zh-CN" sz="1350" b="1" i="1" ker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𝟐</m:t>
                        </m:r>
                      </m:sub>
                    </m:sSub>
                    <m:r>
                      <a:rPr kumimoji="1" lang="en-US" altLang="zh-CN" sz="1350" i="1" ker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)</m:t>
                    </m:r>
                  </m:oMath>
                </a14:m>
                <a:r>
                  <a:rPr kumimoji="1" lang="zh-CN" altLang="en-US" sz="135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kumimoji="1" lang="zh-TW" altLang="en-US" sz="135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798" y="1689450"/>
                <a:ext cx="789422" cy="39210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3493695" y="1697968"/>
                <a:ext cx="708337" cy="39210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1350" i="1" ker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𝑔</m:t>
                    </m:r>
                    <m:r>
                      <a:rPr kumimoji="1" lang="en-US" altLang="zh-CN" sz="1350" i="1" ker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(</m:t>
                    </m:r>
                    <m:sSub>
                      <m:sSubPr>
                        <m:ctrlPr>
                          <a:rPr kumimoji="1" lang="en-US" altLang="zh-CN" sz="1350" b="1" i="1" ker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</m:ctrlPr>
                      </m:sSubPr>
                      <m:e>
                        <m:r>
                          <a:rPr kumimoji="1" lang="en-US" altLang="zh-CN" sz="1350" b="1" i="1" ker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𝜽</m:t>
                        </m:r>
                      </m:e>
                      <m:sub>
                        <m:r>
                          <a:rPr kumimoji="1" lang="en-US" altLang="zh-CN" sz="1350" b="1" i="1" ker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𝑲</m:t>
                        </m:r>
                      </m:sub>
                    </m:sSub>
                    <m:r>
                      <a:rPr kumimoji="1" lang="en-US" altLang="zh-CN" sz="1350" i="1" ker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)</m:t>
                    </m:r>
                  </m:oMath>
                </a14:m>
                <a:r>
                  <a:rPr kumimoji="1" lang="zh-CN" altLang="en-US" sz="135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kumimoji="1" lang="zh-TW" altLang="en-US" sz="135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695" y="1697968"/>
                <a:ext cx="708337" cy="39210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線箭頭接點 29"/>
          <p:cNvCxnSpPr>
            <a:stCxn id="7" idx="2"/>
            <a:endCxn id="27" idx="0"/>
          </p:cNvCxnSpPr>
          <p:nvPr/>
        </p:nvCxnSpPr>
        <p:spPr>
          <a:xfrm>
            <a:off x="1037460" y="1474322"/>
            <a:ext cx="1643" cy="2236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箭頭接點 30"/>
          <p:cNvCxnSpPr>
            <a:stCxn id="25" idx="2"/>
            <a:endCxn id="28" idx="0"/>
          </p:cNvCxnSpPr>
          <p:nvPr/>
        </p:nvCxnSpPr>
        <p:spPr>
          <a:xfrm>
            <a:off x="2376508" y="1474321"/>
            <a:ext cx="1" cy="2151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箭頭接點 31"/>
          <p:cNvCxnSpPr>
            <a:stCxn id="26" idx="2"/>
            <a:endCxn id="29" idx="0"/>
          </p:cNvCxnSpPr>
          <p:nvPr/>
        </p:nvCxnSpPr>
        <p:spPr>
          <a:xfrm>
            <a:off x="3847864" y="1474320"/>
            <a:ext cx="0" cy="22364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539064" y="2298168"/>
                <a:ext cx="1001699" cy="39210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350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𝒩</m:t>
                      </m:r>
                      <m:r>
                        <a:rPr kumimoji="1" lang="en-US" altLang="zh-CN" sz="1350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(</m:t>
                      </m:r>
                      <m:r>
                        <a:rPr kumimoji="1" lang="en-US" altLang="zh-CN" sz="1350" b="1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𝒚</m:t>
                      </m:r>
                      <m:r>
                        <a:rPr kumimoji="1" lang="en-US" altLang="zh-CN" sz="1350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|</m:t>
                      </m:r>
                      <m:sSub>
                        <m:sSubPr>
                          <m:ctrlPr>
                            <a:rPr kumimoji="1" lang="en-US" altLang="zh-CN" sz="1350" b="1" i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350" b="1" i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𝝁</m:t>
                          </m:r>
                        </m:e>
                        <m:sub>
                          <m:r>
                            <a:rPr kumimoji="1" lang="en-US" altLang="zh-CN" sz="1350" b="1" i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1350" b="1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,</m:t>
                      </m:r>
                      <m:r>
                        <a:rPr kumimoji="1" lang="zh-CN" altLang="en-US" sz="1350" b="1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1350" b="1" i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350" b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𝚺</m:t>
                          </m:r>
                        </m:e>
                        <m:sub>
                          <m:r>
                            <a:rPr kumimoji="1" lang="en-US" altLang="zh-CN" sz="1350" b="1" i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1350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TW" altLang="en-US" sz="135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64" y="2298168"/>
                <a:ext cx="1001699" cy="392101"/>
              </a:xfrm>
              <a:prstGeom prst="rect">
                <a:avLst/>
              </a:prstGeom>
              <a:blipFill rotWithShape="0">
                <a:blip r:embed="rId9"/>
                <a:stretch>
                  <a:fillRect l="-3636" r="-12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1875020" y="2298168"/>
                <a:ext cx="1001699" cy="39210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350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𝒩</m:t>
                      </m:r>
                      <m:r>
                        <a:rPr kumimoji="1" lang="en-US" altLang="zh-CN" sz="1350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(</m:t>
                      </m:r>
                      <m:r>
                        <a:rPr kumimoji="1" lang="en-US" altLang="zh-CN" sz="1350" b="1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𝒚</m:t>
                      </m:r>
                      <m:r>
                        <a:rPr kumimoji="1" lang="en-US" altLang="zh-CN" sz="1350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|</m:t>
                      </m:r>
                      <m:sSub>
                        <m:sSubPr>
                          <m:ctrlPr>
                            <a:rPr kumimoji="1" lang="en-US" altLang="zh-CN" sz="1350" b="1" i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350" b="1" i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𝝁</m:t>
                          </m:r>
                        </m:e>
                        <m:sub>
                          <m:r>
                            <a:rPr kumimoji="1" lang="en-US" altLang="zh-CN" sz="1350" b="1" i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sz="1350" b="1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,</m:t>
                      </m:r>
                      <m:r>
                        <a:rPr kumimoji="1" lang="zh-CN" altLang="en-US" sz="1350" b="1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1350" b="1" i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350" b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𝚺</m:t>
                          </m:r>
                        </m:e>
                        <m:sub>
                          <m:r>
                            <a:rPr kumimoji="1" lang="en-US" altLang="zh-CN" sz="1350" b="1" i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sz="1350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TW" altLang="en-US" sz="135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020" y="2298168"/>
                <a:ext cx="1001699" cy="392101"/>
              </a:xfrm>
              <a:prstGeom prst="rect">
                <a:avLst/>
              </a:prstGeom>
              <a:blipFill rotWithShape="0">
                <a:blip r:embed="rId10"/>
                <a:stretch>
                  <a:fillRect l="-4268" r="-12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3348235" y="2308192"/>
                <a:ext cx="1001699" cy="39210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350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𝒩</m:t>
                      </m:r>
                      <m:r>
                        <a:rPr kumimoji="1" lang="en-US" altLang="zh-CN" sz="1350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(</m:t>
                      </m:r>
                      <m:r>
                        <a:rPr kumimoji="1" lang="en-US" altLang="zh-CN" sz="1350" b="1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𝒚</m:t>
                      </m:r>
                      <m:r>
                        <a:rPr kumimoji="1" lang="en-US" altLang="zh-CN" sz="1350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|</m:t>
                      </m:r>
                      <m:sSub>
                        <m:sSubPr>
                          <m:ctrlPr>
                            <a:rPr kumimoji="1" lang="en-US" altLang="zh-CN" sz="1350" b="1" i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350" b="1" i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𝝁</m:t>
                          </m:r>
                        </m:e>
                        <m:sub>
                          <m:r>
                            <a:rPr kumimoji="1" lang="en-US" altLang="zh-CN" sz="1350" b="1" i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𝑲</m:t>
                          </m:r>
                        </m:sub>
                      </m:sSub>
                      <m:r>
                        <a:rPr kumimoji="1" lang="en-US" altLang="zh-CN" sz="1350" b="1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,</m:t>
                      </m:r>
                      <m:r>
                        <a:rPr kumimoji="1" lang="zh-CN" altLang="en-US" sz="1350" b="1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1350" b="1" i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350" b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𝚺</m:t>
                          </m:r>
                        </m:e>
                        <m:sub>
                          <m:r>
                            <a:rPr kumimoji="1" lang="en-US" altLang="zh-CN" sz="1350" b="1" i="1" ker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𝑲</m:t>
                          </m:r>
                        </m:sub>
                      </m:sSub>
                      <m:r>
                        <a:rPr kumimoji="1" lang="en-US" altLang="zh-CN" sz="1350" i="1" ker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TW" altLang="en-US" sz="135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235" y="2308192"/>
                <a:ext cx="1001699" cy="392101"/>
              </a:xfrm>
              <a:prstGeom prst="rect">
                <a:avLst/>
              </a:prstGeom>
              <a:blipFill rotWithShape="0">
                <a:blip r:embed="rId11"/>
                <a:stretch>
                  <a:fillRect l="-6061" r="-30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線箭頭接點 37"/>
          <p:cNvCxnSpPr>
            <a:stCxn id="27" idx="2"/>
            <a:endCxn id="33" idx="0"/>
          </p:cNvCxnSpPr>
          <p:nvPr/>
        </p:nvCxnSpPr>
        <p:spPr>
          <a:xfrm>
            <a:off x="1039103" y="2090069"/>
            <a:ext cx="811" cy="2080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箭頭接點 38"/>
          <p:cNvCxnSpPr>
            <a:stCxn id="28" idx="2"/>
            <a:endCxn id="36" idx="0"/>
          </p:cNvCxnSpPr>
          <p:nvPr/>
        </p:nvCxnSpPr>
        <p:spPr>
          <a:xfrm flipH="1">
            <a:off x="2375870" y="2081551"/>
            <a:ext cx="639" cy="2166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箭頭接點 39"/>
          <p:cNvCxnSpPr>
            <a:stCxn id="29" idx="2"/>
            <a:endCxn id="37" idx="0"/>
          </p:cNvCxnSpPr>
          <p:nvPr/>
        </p:nvCxnSpPr>
        <p:spPr>
          <a:xfrm>
            <a:off x="3847864" y="2090069"/>
            <a:ext cx="1220" cy="21812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255337" y="2315666"/>
                <a:ext cx="400302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35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135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350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37" y="2315666"/>
                <a:ext cx="400302" cy="300082"/>
              </a:xfrm>
              <a:prstGeom prst="rect">
                <a:avLst/>
              </a:prstGeom>
              <a:blipFill rotWithShape="0">
                <a:blip r:embed="rId12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1559043" y="2315666"/>
                <a:ext cx="404341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35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135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350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043" y="2315666"/>
                <a:ext cx="404341" cy="300082"/>
              </a:xfrm>
              <a:prstGeom prst="rect">
                <a:avLst/>
              </a:prstGeom>
              <a:blipFill rotWithShape="0">
                <a:blip r:embed="rId13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3022194" y="2331631"/>
                <a:ext cx="425822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35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135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kumimoji="1" lang="zh-CN" altLang="en-US" sz="1350" kern="0" dirty="0"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194" y="2331631"/>
                <a:ext cx="425822" cy="30008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362297" y="1732893"/>
                <a:ext cx="400302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35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135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350" dirty="0"/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97" y="1732893"/>
                <a:ext cx="400302" cy="300082"/>
              </a:xfrm>
              <a:prstGeom prst="rect">
                <a:avLst/>
              </a:prstGeom>
              <a:blipFill rotWithShape="0">
                <a:blip r:embed="rId15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1697946" y="1728481"/>
                <a:ext cx="404341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35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135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350" dirty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7946" y="1728481"/>
                <a:ext cx="404341" cy="300082"/>
              </a:xfrm>
              <a:prstGeom prst="rect">
                <a:avLst/>
              </a:prstGeom>
              <a:blipFill rotWithShape="0">
                <a:blip r:embed="rId13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3178204" y="1728481"/>
                <a:ext cx="425822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35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135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zh-TW" altLang="en-US" sz="1350" dirty="0"/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204" y="1728481"/>
                <a:ext cx="425822" cy="300082"/>
              </a:xfrm>
              <a:prstGeom prst="rect">
                <a:avLst/>
              </a:prstGeom>
              <a:blipFill rotWithShape="0">
                <a:blip r:embed="rId16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左大括弧 46"/>
          <p:cNvSpPr/>
          <p:nvPr/>
        </p:nvSpPr>
        <p:spPr>
          <a:xfrm rot="16200000">
            <a:off x="2520202" y="1279923"/>
            <a:ext cx="310748" cy="3272927"/>
          </a:xfrm>
          <a:prstGeom prst="leftBrace">
            <a:avLst/>
          </a:prstGeom>
          <a:ln w="222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2325778" y="3070602"/>
                <a:ext cx="622414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5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15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kumimoji="1" lang="en-US" altLang="zh-CN" sz="1500" b="1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zh-TW" altLang="en-US" sz="1500"/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778" y="3070602"/>
                <a:ext cx="622414" cy="323165"/>
              </a:xfrm>
              <a:prstGeom prst="rect">
                <a:avLst/>
              </a:prstGeom>
              <a:blipFill rotWithShape="0">
                <a:blip r:embed="rId17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文字方塊 55"/>
          <p:cNvSpPr txBox="1"/>
          <p:nvPr/>
        </p:nvSpPr>
        <p:spPr>
          <a:xfrm>
            <a:off x="273974" y="6004729"/>
            <a:ext cx="430867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b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72%</a:t>
            </a:r>
            <a:r>
              <a:rPr kumimoji="1" lang="zh-CN" altLang="en-US" kern="0" dirty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kern="0" dirty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kern="0" dirty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kern="0" dirty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r>
              <a:rPr kumimoji="1" lang="zh-CN" altLang="en-US" kern="0" dirty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ea typeface="微软雅黑" panose="020B0503020204020204" pitchFamily="34" charset="-122"/>
                <a:cs typeface="+mn-ea"/>
                <a:sym typeface="+mn-lt"/>
              </a:rPr>
              <a:t>passed</a:t>
            </a:r>
            <a:r>
              <a:rPr kumimoji="1" lang="zh-CN" altLang="en-US" kern="0" dirty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 dirty="0" err="1">
                <a:ea typeface="微软雅黑" panose="020B0503020204020204" pitchFamily="34" charset="-122"/>
                <a:cs typeface="+mn-ea"/>
                <a:sym typeface="+mn-lt"/>
              </a:rPr>
              <a:t>Mardia’s</a:t>
            </a:r>
            <a:r>
              <a:rPr kumimoji="1" lang="zh-CN" altLang="en-US" b="1" kern="0" dirty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 dirty="0">
                <a:ea typeface="微软雅黑" panose="020B0503020204020204" pitchFamily="34" charset="-122"/>
                <a:cs typeface="+mn-ea"/>
                <a:sym typeface="+mn-lt"/>
              </a:rPr>
              <a:t>Test</a:t>
            </a:r>
            <a:endParaRPr kumimoji="1" lang="zh-TW" altLang="en-US" b="1" kern="0" dirty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15</a:t>
            </a:fld>
            <a:endParaRPr kumimoji="1"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69573" y="1085985"/>
            <a:ext cx="309700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is-IS" altLang="zh-CN" sz="1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…</a:t>
            </a:r>
            <a:endParaRPr kumimoji="1" lang="zh-TW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5" t="11246" r="9659" b="7788"/>
          <a:stretch/>
        </p:blipFill>
        <p:spPr>
          <a:xfrm>
            <a:off x="312007" y="3974690"/>
            <a:ext cx="2153302" cy="876701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5" t="11246" r="9659" b="8144"/>
          <a:stretch/>
        </p:blipFill>
        <p:spPr>
          <a:xfrm>
            <a:off x="2541682" y="3974690"/>
            <a:ext cx="2173749" cy="8811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273974" y="5085627"/>
                <a:ext cx="4308678" cy="812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450"/>
                  </a:spcBef>
                </a:pPr>
                <a:r>
                  <a:rPr kumimoji="1" lang="en-US" altLang="zh-CN" b="1" kern="0" dirty="0">
                    <a:ea typeface="微软雅黑" panose="020B0503020204020204" pitchFamily="34" charset="-122"/>
                    <a:cs typeface="+mn-ea"/>
                    <a:sym typeface="+mn-lt"/>
                  </a:rPr>
                  <a:t>M</a:t>
                </a:r>
                <a:r>
                  <a:rPr kumimoji="1" lang="en-US" altLang="zh-CN" b="1" kern="0" dirty="0" err="1">
                    <a:ea typeface="微软雅黑" panose="020B0503020204020204" pitchFamily="34" charset="-122"/>
                    <a:cs typeface="+mn-ea"/>
                    <a:sym typeface="+mn-lt"/>
                  </a:rPr>
                  <a:t>ardia’s</a:t>
                </a:r>
                <a:r>
                  <a:rPr kumimoji="1" lang="zh-CN" altLang="en-US" b="1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b="1" kern="0" dirty="0">
                    <a:ea typeface="微软雅黑" panose="020B0503020204020204" pitchFamily="34" charset="-122"/>
                    <a:cs typeface="+mn-ea"/>
                    <a:sym typeface="+mn-lt"/>
                  </a:rPr>
                  <a:t>Test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: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checks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if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the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data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is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multivariate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normal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distribution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zh-CN" i="1" kern="0"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𝛼</m:t>
                    </m:r>
                    <m:r>
                      <a:rPr kumimoji="1" lang="en-US" altLang="zh-CN" i="1" kern="0"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=0.05</m:t>
                    </m:r>
                  </m:oMath>
                </a14:m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)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endParaRPr kumimoji="1" lang="zh-TW" altLang="en-US" kern="0" dirty="0"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74" y="5085627"/>
                <a:ext cx="4308678" cy="812530"/>
              </a:xfrm>
              <a:prstGeom prst="rect">
                <a:avLst/>
              </a:prstGeom>
              <a:blipFill rotWithShape="0">
                <a:blip r:embed="rId20"/>
                <a:stretch>
                  <a:fillRect l="-1273" b="-67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文字方塊 58"/>
          <p:cNvSpPr txBox="1"/>
          <p:nvPr/>
        </p:nvSpPr>
        <p:spPr>
          <a:xfrm>
            <a:off x="4874514" y="5639845"/>
            <a:ext cx="4254431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b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It</a:t>
            </a:r>
            <a:r>
              <a:rPr kumimoji="1" lang="zh-CN" altLang="en-US" b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b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adequate</a:t>
            </a:r>
            <a:r>
              <a:rPr kumimoji="1" lang="zh-CN" altLang="en-US" b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b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assume</a:t>
            </a:r>
            <a:r>
              <a:rPr kumimoji="1" lang="zh-CN" altLang="en-US" b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b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r>
              <a:rPr kumimoji="1" lang="zh-CN" altLang="en-US" b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b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bivariate</a:t>
            </a:r>
            <a:r>
              <a:rPr kumimoji="1" lang="zh-CN" altLang="en-US" b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normal</a:t>
            </a:r>
            <a:r>
              <a:rPr kumimoji="1" lang="zh-CN" altLang="en-US" b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b="1" kern="0" dirty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distr.</a:t>
            </a:r>
            <a:endParaRPr kumimoji="1" lang="zh-TW" altLang="en-US" b="1" kern="0" dirty="0">
              <a:solidFill>
                <a:srgbClr val="0070C0"/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4826518" y="3925306"/>
            <a:ext cx="169740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b="1" kern="0">
                <a:solidFill>
                  <a:srgbClr val="0070C0"/>
                </a:solidFill>
                <a:ea typeface="微软雅黑" panose="020B0503020204020204" pitchFamily="34" charset="-122"/>
                <a:cs typeface="+mn-ea"/>
                <a:sym typeface="+mn-lt"/>
              </a:rPr>
              <a:t>Advantage:</a:t>
            </a:r>
            <a:endParaRPr kumimoji="1" lang="zh-TW" altLang="en-US" kern="0" dirty="0">
              <a:solidFill>
                <a:srgbClr val="0070C0"/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/>
              <p:cNvSpPr txBox="1"/>
              <p:nvPr/>
            </p:nvSpPr>
            <p:spPr>
              <a:xfrm>
                <a:off x="4846521" y="4399527"/>
                <a:ext cx="4337077" cy="1172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450"/>
                  </a:spcBef>
                </a:pP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If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𝑔</m:t>
                    </m:r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(</m:t>
                    </m:r>
                    <m:sSub>
                      <m:sSubPr>
                        <m:ctrlPr>
                          <a:rPr kumimoji="1" lang="en-US" altLang="zh-CN" b="1" i="1" kern="0"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</m:ctrlPr>
                      </m:sSubPr>
                      <m:e>
                        <m:r>
                          <a:rPr kumimoji="1" lang="en-US" altLang="zh-CN" b="1" i="1" kern="0"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𝜽</m:t>
                        </m:r>
                      </m:e>
                      <m:sub>
                        <m:r>
                          <a:rPr kumimoji="1" lang="en-US" altLang="zh-CN" i="1" kern="0"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𝑘</m:t>
                        </m:r>
                      </m:sub>
                    </m:sSub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)</m:t>
                    </m:r>
                  </m:oMath>
                </a14:m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is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a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b="1" kern="0" dirty="0">
                    <a:solidFill>
                      <a:srgbClr val="0070C0"/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normal</a:t>
                </a:r>
                <a:r>
                  <a:rPr kumimoji="1" lang="zh-CN" altLang="en-US" b="1" kern="0" dirty="0">
                    <a:solidFill>
                      <a:srgbClr val="0070C0"/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b="1" kern="0" dirty="0">
                    <a:solidFill>
                      <a:srgbClr val="0070C0"/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distribution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,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𝑝</m:t>
                    </m:r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(</m:t>
                    </m:r>
                    <m:r>
                      <a:rPr kumimoji="1" lang="en-US" altLang="zh-CN" b="1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𝒚</m:t>
                    </m:r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)</m:t>
                    </m:r>
                  </m:oMath>
                </a14:m>
                <a:r>
                  <a:rPr kumimoji="1" lang="zh-CN" altLang="en-US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can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approximate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any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continuous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density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functions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to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arbitrary</a:t>
                </a:r>
                <a:r>
                  <a:rPr kumimoji="1" lang="zh-CN" altLang="en-US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accuracy</a:t>
                </a:r>
                <a:endParaRPr kumimoji="1" lang="zh-TW" altLang="en-US" b="1" kern="0" dirty="0">
                  <a:solidFill>
                    <a:srgbClr val="0070C0"/>
                  </a:solidFill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61" name="文字方塊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6521" y="4399527"/>
                <a:ext cx="4337077" cy="1172629"/>
              </a:xfrm>
              <a:prstGeom prst="rect">
                <a:avLst/>
              </a:prstGeom>
              <a:blipFill rotWithShape="0">
                <a:blip r:embed="rId21"/>
                <a:stretch>
                  <a:fillRect l="-1125" b="-52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文字方塊 61"/>
          <p:cNvSpPr txBox="1"/>
          <p:nvPr/>
        </p:nvSpPr>
        <p:spPr>
          <a:xfrm>
            <a:off x="5206336" y="2641063"/>
            <a:ext cx="2902923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600" b="1" kern="0" dirty="0">
                <a:ea typeface="微软雅黑" panose="020B0503020204020204" pitchFamily="34" charset="-122"/>
                <a:cs typeface="+mn-ea"/>
                <a:sym typeface="+mn-lt"/>
              </a:rPr>
              <a:t>Gaussian</a:t>
            </a:r>
            <a:r>
              <a:rPr kumimoji="1" lang="zh-CN" altLang="en-US" sz="1600" b="1" kern="0" dirty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1" kern="0" dirty="0">
                <a:ea typeface="微软雅黑" panose="020B0503020204020204" pitchFamily="34" charset="-122"/>
                <a:cs typeface="+mn-ea"/>
                <a:sym typeface="+mn-lt"/>
              </a:rPr>
              <a:t>Mixture</a:t>
            </a:r>
            <a:r>
              <a:rPr kumimoji="1" lang="zh-CN" altLang="en-US" sz="1600" b="1" kern="0" dirty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1" kern="0" dirty="0"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r>
              <a:rPr kumimoji="1" lang="zh-CN" altLang="en-US" sz="1600" b="1" kern="0" dirty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1" kern="0" dirty="0">
                <a:ea typeface="微软雅黑" panose="020B0503020204020204" pitchFamily="34" charset="-122"/>
                <a:cs typeface="+mn-ea"/>
                <a:sym typeface="+mn-lt"/>
              </a:rPr>
              <a:t>(GMM)</a:t>
            </a:r>
            <a:endParaRPr kumimoji="1" lang="zh-TW" altLang="en-US" sz="1600" b="1" kern="0" dirty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/>
              <p:cNvSpPr txBox="1"/>
              <p:nvPr/>
            </p:nvSpPr>
            <p:spPr>
              <a:xfrm>
                <a:off x="312006" y="3472874"/>
                <a:ext cx="2031496" cy="452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450"/>
                  </a:spcBef>
                </a:pPr>
                <a:r>
                  <a:rPr kumimoji="1" lang="en-US" altLang="zh-CN" b="1" kern="0" dirty="0">
                    <a:ea typeface="微软雅黑" panose="020B0503020204020204" pitchFamily="34" charset="-122"/>
                    <a:cs typeface="+mn-ea"/>
                    <a:sym typeface="+mn-lt"/>
                  </a:rPr>
                  <a:t>Define</a:t>
                </a:r>
                <a:r>
                  <a:rPr kumimoji="1" lang="zh-CN" altLang="en-US" b="1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𝑔</m:t>
                    </m:r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(</m:t>
                    </m:r>
                    <m:sSub>
                      <m:sSubPr>
                        <m:ctrlPr>
                          <a:rPr kumimoji="1" lang="en-US" altLang="zh-CN" b="1" i="1" kern="0"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</m:ctrlPr>
                      </m:sSubPr>
                      <m:e>
                        <m:r>
                          <a:rPr kumimoji="1" lang="en-US" altLang="zh-CN" b="1" i="1" kern="0"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𝜽</m:t>
                        </m:r>
                      </m:e>
                      <m:sub>
                        <m:r>
                          <a:rPr kumimoji="1" lang="en-US" altLang="zh-CN" i="1" kern="0">
                            <a:latin typeface="Cambria Math" charset="0"/>
                            <a:ea typeface="Cambria Math" charset="0"/>
                            <a:cs typeface="Cambria Math" charset="0"/>
                            <a:sym typeface="+mn-lt"/>
                          </a:rPr>
                          <m:t>𝑘</m:t>
                        </m:r>
                      </m:sub>
                    </m:sSub>
                    <m:r>
                      <a:rPr kumimoji="1" lang="en-US" altLang="zh-CN" i="1" kern="0">
                        <a:latin typeface="Cambria Math" charset="0"/>
                        <a:ea typeface="Cambria Math" charset="0"/>
                        <a:cs typeface="Cambria Math" charset="0"/>
                        <a:sym typeface="+mn-lt"/>
                      </a:rPr>
                      <m:t>)</m:t>
                    </m:r>
                  </m:oMath>
                </a14:m>
                <a:r>
                  <a:rPr kumimoji="1" lang="en-US" altLang="zh-CN" kern="0" dirty="0">
                    <a:ea typeface="微软雅黑" panose="020B0503020204020204" pitchFamily="34" charset="-122"/>
                    <a:cs typeface="+mn-ea"/>
                    <a:sym typeface="+mn-lt"/>
                  </a:rPr>
                  <a:t>:</a:t>
                </a:r>
                <a:endParaRPr kumimoji="1" lang="zh-TW" altLang="en-US" kern="0" dirty="0"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63" name="文字方塊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06" y="3472874"/>
                <a:ext cx="2031496" cy="452432"/>
              </a:xfrm>
              <a:prstGeom prst="rect">
                <a:avLst/>
              </a:prstGeom>
              <a:blipFill rotWithShape="0">
                <a:blip r:embed="rId22"/>
                <a:stretch>
                  <a:fillRect l="-2402" b="-148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0418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2515">
        <p:fade/>
      </p:transition>
    </mc:Choice>
    <mc:Fallback xmlns="">
      <p:transition spd="med" advTm="1225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7" grpId="0" animBg="1"/>
      <p:bldP spid="28" grpId="0" animBg="1"/>
      <p:bldP spid="29" grpId="0" animBg="1"/>
      <p:bldP spid="33" grpId="0" animBg="1"/>
      <p:bldP spid="36" grpId="0" animBg="1"/>
      <p:bldP spid="37" grpId="0" animBg="1"/>
      <p:bldP spid="41" grpId="0"/>
      <p:bldP spid="42" grpId="0"/>
      <p:bldP spid="43" grpId="0"/>
      <p:bldP spid="44" grpId="0"/>
      <p:bldP spid="45" grpId="0"/>
      <p:bldP spid="46" grpId="0"/>
      <p:bldP spid="47" grpId="0" animBg="1"/>
      <p:bldP spid="48" grpId="0"/>
      <p:bldP spid="56" grpId="0"/>
      <p:bldP spid="53" grpId="0"/>
      <p:bldP spid="59" grpId="0"/>
      <p:bldP spid="60" grpId="0"/>
      <p:bldP spid="61" grpId="0"/>
      <p:bldP spid="62" grpId="0"/>
      <p:bldP spid="6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2573"/>
            <a:ext cx="4602997" cy="5764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1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69525" y="10409"/>
            <a:ext cx="357501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Overview</a:t>
            </a:r>
            <a:endParaRPr kumimoji="1" lang="zh-TW" altLang="en-US" sz="2400" kern="0" dirty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369525" y="1006102"/>
            <a:ext cx="32105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Wingdings" charset="2"/>
              <a:buChar char="l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Problem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Definition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/>
              <p:cNvSpPr txBox="1"/>
              <p:nvPr/>
            </p:nvSpPr>
            <p:spPr>
              <a:xfrm>
                <a:off x="4354836" y="4637764"/>
                <a:ext cx="3687869" cy="6658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45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kumimoji="1" lang="en-US" altLang="zh-CN" b="1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𝒚</m:t>
                          </m:r>
                          <m:r>
                            <a:rPr kumimoji="1" lang="en-US" altLang="zh-CN" b="1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|</m:t>
                          </m:r>
                          <m:r>
                            <a:rPr kumimoji="1" lang="en-US" altLang="zh-CN" b="1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𝑿</m:t>
                          </m:r>
                        </m:e>
                      </m:d>
                      <m:r>
                        <a:rPr kumimoji="1" lang="en-US" altLang="zh-CN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zh-CN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zh-CN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  <m:r>
                            <a:rPr kumimoji="1" lang="en-US" altLang="zh-CN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∈</m:t>
                          </m:r>
                          <m:r>
                            <a:rPr kumimoji="1" lang="en-US" altLang="zh-CN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b>
                        <m:sup/>
                        <m:e>
                          <m:r>
                            <a:rPr kumimoji="1" lang="en-US" altLang="zh-CN" i="1" kern="0">
                              <a:solidFill>
                                <a:srgbClr val="0070C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  <m:r>
                                <a:rPr kumimoji="1" lang="en-US" altLang="zh-CN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|</m:t>
                              </m:r>
                              <m:r>
                                <a:rPr kumimoji="1" lang="en-US" altLang="zh-CN" b="1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𝑿</m:t>
                              </m:r>
                            </m:e>
                          </m:d>
                          <m:r>
                            <a:rPr kumimoji="1" lang="zh-CN" altLang="en-US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 </m:t>
                          </m:r>
                          <m:r>
                            <a:rPr kumimoji="1" lang="en-US" altLang="zh-CN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𝒩</m:t>
                          </m:r>
                          <m:r>
                            <a:rPr kumimoji="1" lang="en-US" altLang="zh-CN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(</m:t>
                          </m:r>
                          <m:r>
                            <a:rPr kumimoji="1" lang="en-US" altLang="zh-CN" b="1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𝒚</m:t>
                          </m:r>
                          <m:r>
                            <a:rPr kumimoji="1" lang="en-US" altLang="zh-CN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b="1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1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𝝁</m:t>
                              </m:r>
                            </m:e>
                            <m:sub>
                              <m:r>
                                <a:rPr kumimoji="1" lang="en-US" altLang="zh-CN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b="1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,</m:t>
                          </m:r>
                          <m:r>
                            <a:rPr kumimoji="1" lang="zh-CN" altLang="en-US" b="1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CN" b="1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𝚺</m:t>
                              </m:r>
                            </m:e>
                            <m:sub>
                              <m:r>
                                <a:rPr kumimoji="1" lang="en-US" altLang="zh-CN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TW" altLang="en-US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6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836" y="4637764"/>
                <a:ext cx="3687869" cy="665823"/>
              </a:xfrm>
              <a:prstGeom prst="rect">
                <a:avLst/>
              </a:prstGeom>
              <a:blipFill rotWithShape="0">
                <a:blip r:embed="rId4"/>
                <a:stretch>
                  <a:fillRect b="-9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文字方塊 57"/>
          <p:cNvSpPr txBox="1"/>
          <p:nvPr/>
        </p:nvSpPr>
        <p:spPr>
          <a:xfrm>
            <a:off x="585442" y="1540334"/>
            <a:ext cx="7772746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Given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statement,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provide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distribution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space</a:t>
            </a:r>
            <a:endParaRPr kumimoji="1" lang="zh-TW" altLang="en-US" i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9" name="文字方塊 58"/>
          <p:cNvSpPr txBox="1"/>
          <p:nvPr/>
        </p:nvSpPr>
        <p:spPr>
          <a:xfrm>
            <a:off x="7284998" y="5582683"/>
            <a:ext cx="1515409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5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15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endParaRPr kumimoji="1" lang="zh-TW" altLang="en-US" sz="1500" i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16</a:t>
            </a:fld>
            <a:endParaRPr kumimoji="1" lang="zh-TW" altLang="en-US"/>
          </a:p>
        </p:txBody>
      </p:sp>
      <p:cxnSp>
        <p:nvCxnSpPr>
          <p:cNvPr id="22" name="直線接點 21"/>
          <p:cNvCxnSpPr/>
          <p:nvPr/>
        </p:nvCxnSpPr>
        <p:spPr>
          <a:xfrm flipH="1">
            <a:off x="6028565" y="5256683"/>
            <a:ext cx="340409" cy="376069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7532548" y="5236671"/>
            <a:ext cx="296535" cy="36464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4860380" y="5559027"/>
            <a:ext cx="2173457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5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15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classifier</a:t>
            </a:r>
            <a:endParaRPr kumimoji="1" lang="zh-TW" altLang="en-US" sz="1500" i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4733852" y="2311559"/>
            <a:ext cx="4058810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Turns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parameter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estimation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problem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811252" y="4317676"/>
                <a:ext cx="258084" cy="320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45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1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𝑿</m:t>
                      </m:r>
                      <m:r>
                        <a:rPr kumimoji="1" lang="en-US" altLang="zh-CN" sz="16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:</m:t>
                      </m:r>
                    </m:oMath>
                  </m:oMathPara>
                </a14:m>
                <a:endParaRPr kumimoji="1" lang="zh-TW" altLang="en-US" sz="16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52" y="4317676"/>
                <a:ext cx="258084" cy="320088"/>
              </a:xfrm>
              <a:prstGeom prst="rect">
                <a:avLst/>
              </a:prstGeom>
              <a:blipFill rotWithShape="0">
                <a:blip r:embed="rId5"/>
                <a:stretch>
                  <a:fillRect l="-16667" r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矩形 32"/>
          <p:cNvSpPr/>
          <p:nvPr/>
        </p:nvSpPr>
        <p:spPr>
          <a:xfrm>
            <a:off x="1117093" y="4277986"/>
            <a:ext cx="1771639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6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features</a:t>
            </a:r>
            <a:r>
              <a:rPr kumimoji="1" lang="zh-CN" altLang="en-US" sz="16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16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texts</a:t>
            </a:r>
            <a:endParaRPr kumimoji="1" lang="zh-TW" altLang="en-US" sz="1600" i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4713375" y="3122713"/>
            <a:ext cx="4466003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6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16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prob.</a:t>
            </a:r>
            <a:r>
              <a:rPr kumimoji="1" lang="zh-CN" altLang="en-US" sz="16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Gaussian</a:t>
            </a:r>
            <a:r>
              <a:rPr kumimoji="1" lang="zh-CN" altLang="en-US" sz="16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parameters</a:t>
            </a:r>
            <a:r>
              <a:rPr kumimoji="1" lang="zh-CN" altLang="en-US" sz="16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be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estimated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794259" y="4671978"/>
                <a:ext cx="2889124" cy="6658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45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𝒚</m:t>
                      </m:r>
                      <m:r>
                        <a:rPr kumimoji="1" lang="en-US" altLang="zh-CN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∼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zh-CN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zh-CN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  <m:r>
                            <a:rPr kumimoji="1" lang="en-US" altLang="zh-CN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∈</m:t>
                          </m:r>
                          <m:r>
                            <a:rPr kumimoji="1" lang="en-US" altLang="zh-CN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b>
                        <m:sup/>
                        <m:e>
                          <m:r>
                            <a:rPr kumimoji="1" lang="en-US" altLang="zh-CN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</m:e>
                          </m:d>
                          <m:r>
                            <a:rPr kumimoji="1" lang="zh-CN" altLang="en-US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 </m:t>
                          </m:r>
                          <m:r>
                            <a:rPr kumimoji="1" lang="en-US" altLang="zh-CN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𝒩</m:t>
                          </m:r>
                          <m:r>
                            <a:rPr kumimoji="1" lang="en-US" altLang="zh-CN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(</m:t>
                          </m:r>
                          <m:r>
                            <a:rPr kumimoji="1" lang="en-US" altLang="zh-CN" b="1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𝒚</m:t>
                          </m:r>
                          <m:r>
                            <a:rPr kumimoji="1" lang="en-US" altLang="zh-CN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b="1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1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𝝁</m:t>
                              </m:r>
                            </m:e>
                            <m:sub>
                              <m:r>
                                <a:rPr kumimoji="1" lang="en-US" altLang="zh-CN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b="1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,</m:t>
                          </m:r>
                          <m:r>
                            <a:rPr kumimoji="1" lang="zh-CN" altLang="en-US" b="1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CN" b="1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𝚺</m:t>
                              </m:r>
                            </m:e>
                            <m:sub>
                              <m:r>
                                <a:rPr kumimoji="1" lang="en-US" altLang="zh-CN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TW" altLang="en-US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59" y="4671978"/>
                <a:ext cx="2889124" cy="66582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向右箭號 38"/>
          <p:cNvSpPr/>
          <p:nvPr/>
        </p:nvSpPr>
        <p:spPr>
          <a:xfrm>
            <a:off x="3795872" y="4933291"/>
            <a:ext cx="340823" cy="261096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群組 22"/>
          <p:cNvGrpSpPr/>
          <p:nvPr/>
        </p:nvGrpSpPr>
        <p:grpSpPr>
          <a:xfrm>
            <a:off x="2843516" y="2263068"/>
            <a:ext cx="1751859" cy="1688579"/>
            <a:chOff x="5731082" y="4388746"/>
            <a:chExt cx="2335813" cy="2251438"/>
          </a:xfrm>
        </p:grpSpPr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1082" y="4388746"/>
              <a:ext cx="2299663" cy="2251438"/>
            </a:xfrm>
            <a:prstGeom prst="rect">
              <a:avLst/>
            </a:prstGeom>
          </p:spPr>
        </p:pic>
        <p:sp>
          <p:nvSpPr>
            <p:cNvPr id="26" name="文字方塊 25"/>
            <p:cNvSpPr txBox="1"/>
            <p:nvPr/>
          </p:nvSpPr>
          <p:spPr>
            <a:xfrm>
              <a:off x="7217944" y="5536774"/>
              <a:ext cx="848951" cy="363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450"/>
                </a:spcBef>
              </a:pPr>
              <a:r>
                <a:rPr kumimoji="1" lang="en-US" altLang="zh-CN" sz="900" b="1" i="1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Valence</a:t>
              </a:r>
              <a:endParaRPr kumimoji="1" lang="zh-TW" altLang="en-US" sz="900" b="1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6048475" y="4438086"/>
              <a:ext cx="840402" cy="363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450"/>
                </a:spcBef>
              </a:pPr>
              <a:r>
                <a:rPr kumimoji="1" lang="en-US" altLang="zh-CN" sz="900" b="1" i="1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Arousal</a:t>
              </a:r>
              <a:endParaRPr kumimoji="1" lang="zh-TW" altLang="en-US" sz="900" b="1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29" name="橢圓 28"/>
          <p:cNvSpPr/>
          <p:nvPr/>
        </p:nvSpPr>
        <p:spPr>
          <a:xfrm rot="9627712">
            <a:off x="3768943" y="2582409"/>
            <a:ext cx="618593" cy="364671"/>
          </a:xfrm>
          <a:prstGeom prst="ellipse">
            <a:avLst/>
          </a:prstGeom>
          <a:solidFill>
            <a:schemeClr val="bg1"/>
          </a:solidFill>
          <a:ln w="317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橢圓 30"/>
          <p:cNvSpPr/>
          <p:nvPr/>
        </p:nvSpPr>
        <p:spPr>
          <a:xfrm>
            <a:off x="4028919" y="2697277"/>
            <a:ext cx="108000" cy="108000"/>
          </a:xfrm>
          <a:prstGeom prst="ellipse">
            <a:avLst/>
          </a:prstGeom>
          <a:solidFill>
            <a:srgbClr val="92D0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向右箭號 37"/>
          <p:cNvSpPr/>
          <p:nvPr/>
        </p:nvSpPr>
        <p:spPr>
          <a:xfrm>
            <a:off x="2038600" y="2863310"/>
            <a:ext cx="579679" cy="36347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612344" y="2372399"/>
            <a:ext cx="1459901" cy="11726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35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Thanks</a:t>
            </a:r>
            <a:r>
              <a:rPr kumimoji="1" lang="zh-CN" altLang="en-US" sz="135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135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for</a:t>
            </a:r>
            <a:r>
              <a:rPr kumimoji="1" lang="zh-CN" altLang="en-US" sz="135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135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the</a:t>
            </a:r>
            <a:r>
              <a:rPr kumimoji="1" lang="zh-CN" altLang="en-US" sz="135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135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birthday</a:t>
            </a:r>
            <a:r>
              <a:rPr kumimoji="1" lang="zh-CN" altLang="en-US" sz="135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135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wishes</a:t>
            </a:r>
            <a:r>
              <a:rPr kumimoji="1" lang="zh-CN" altLang="en-US" sz="135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135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everyone!!!</a:t>
            </a:r>
            <a:endParaRPr kumimoji="1" lang="zh-TW" altLang="en-US" sz="1350" b="1" i="1" kern="0" dirty="0">
              <a:latin typeface="Times New Roman" charset="0"/>
              <a:ea typeface="Times New Roman" charset="0"/>
              <a:cs typeface="Times New Roman" charset="0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326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3970">
        <p:fade/>
      </p:transition>
    </mc:Choice>
    <mc:Fallback xmlns="">
      <p:transition spd="med" advTm="639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9" grpId="0"/>
      <p:bldP spid="28" grpId="0"/>
      <p:bldP spid="30" grpId="0"/>
      <p:bldP spid="32" grpId="0"/>
      <p:bldP spid="33" grpId="0"/>
      <p:bldP spid="36" grpId="0"/>
      <p:bldP spid="37" grpId="0"/>
      <p:bldP spid="3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400"/>
            <a:ext cx="3862137" cy="5764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1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69525" y="22582"/>
            <a:ext cx="1160895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Outline</a:t>
            </a:r>
            <a:endParaRPr kumimoji="1" lang="zh-TW" altLang="en-US" sz="2400" kern="0" dirty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73741" y="1013901"/>
            <a:ext cx="1988045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 dirty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Introduction</a:t>
            </a:r>
            <a:endParaRPr kumimoji="1" lang="zh-TW" altLang="en-US" sz="2400" kern="0" dirty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69525" y="1607537"/>
            <a:ext cx="2127505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Related</a:t>
            </a:r>
            <a:r>
              <a:rPr kumimoji="1" lang="zh-CN" altLang="en-US" sz="2400" kern="0" dirty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Work</a:t>
            </a:r>
            <a:endParaRPr kumimoji="1" lang="zh-TW" altLang="en-US" sz="2400" kern="0" dirty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90363" y="2802869"/>
            <a:ext cx="2106667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Methodology</a:t>
            </a:r>
            <a:endParaRPr kumimoji="1" lang="zh-TW" altLang="en-US" sz="24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57424" y="3350838"/>
            <a:ext cx="2568332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Modeling</a:t>
            </a:r>
            <a:r>
              <a:rPr kumimoji="1" lang="zh-CN" altLang="en-US" kern="0" dirty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Assumptions</a:t>
            </a:r>
            <a:endParaRPr kumimoji="1" lang="zh-TW" altLang="en-US" kern="0" dirty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57424" y="4174720"/>
            <a:ext cx="3679212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i="1" kern="0" dirty="0" err="1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EmoPredictor</a:t>
            </a:r>
            <a:r>
              <a:rPr kumimoji="1" lang="zh-CN" altLang="en-US" kern="0" dirty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Modeling</a:t>
            </a:r>
            <a:r>
              <a:rPr kumimoji="1" lang="zh-CN" altLang="en-US" kern="0" dirty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with</a:t>
            </a:r>
            <a:r>
              <a:rPr kumimoji="1" lang="zh-CN" altLang="en-US" kern="0" dirty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endParaRPr kumimoji="1" lang="zh-TW" altLang="en-US" kern="0" dirty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94580" y="4767307"/>
            <a:ext cx="3759362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Experiment</a:t>
            </a:r>
            <a:r>
              <a:rPr kumimoji="1" lang="zh-CN" altLang="en-US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Evaluation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90363" y="5407174"/>
            <a:ext cx="1795684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Conclusion</a:t>
            </a:r>
            <a:endParaRPr kumimoji="1" lang="zh-TW" altLang="en-US" sz="2400" kern="0" dirty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57424" y="3774555"/>
            <a:ext cx="1499128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Framework</a:t>
            </a:r>
            <a:endParaRPr kumimoji="1" lang="zh-TW" altLang="en-US" kern="0" dirty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69525" y="2205203"/>
            <a:ext cx="161614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Objective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0497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987">
        <p:fade/>
      </p:transition>
    </mc:Choice>
    <mc:Fallback xmlns="">
      <p:transition spd="med" advTm="798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4993481" cy="5764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1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69525" y="22982"/>
            <a:ext cx="4379725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Modeling</a:t>
            </a:r>
            <a:endParaRPr kumimoji="1" lang="zh-TW" altLang="en-US" sz="2400" kern="0" dirty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18</a:t>
            </a:fld>
            <a:endParaRPr kumimoji="1"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709901" y="3096532"/>
            <a:ext cx="1007270" cy="3564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100" b="1" dirty="0">
                <a:solidFill>
                  <a:schemeClr val="tx1"/>
                </a:solidFill>
                <a:ea typeface="微软雅黑" panose="020B0503020204020204" pitchFamily="34" charset="-122"/>
              </a:rPr>
              <a:t>Classification</a:t>
            </a:r>
            <a:endParaRPr kumimoji="1" lang="zh-TW" altLang="en-US" sz="1100" b="1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5" r="60426" b="69939"/>
          <a:stretch/>
        </p:blipFill>
        <p:spPr>
          <a:xfrm>
            <a:off x="3784912" y="1904421"/>
            <a:ext cx="666200" cy="732134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5082418" y="2616766"/>
            <a:ext cx="599159" cy="32107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100" dirty="0">
                <a:solidFill>
                  <a:schemeClr val="tx1"/>
                </a:solidFill>
                <a:ea typeface="微软雅黑" panose="020B0503020204020204" pitchFamily="34" charset="-122"/>
              </a:rPr>
              <a:t>Emo</a:t>
            </a:r>
            <a:r>
              <a:rPr kumimoji="1" lang="zh-CN" altLang="en-US" sz="1100" dirty="0">
                <a:solidFill>
                  <a:schemeClr val="tx1"/>
                </a:solidFill>
                <a:ea typeface="微软雅黑" panose="020B0503020204020204" pitchFamily="34" charset="-122"/>
              </a:rPr>
              <a:t> </a:t>
            </a:r>
            <a:r>
              <a:rPr kumimoji="1" lang="en-US" altLang="zh-CN" sz="1100" dirty="0">
                <a:solidFill>
                  <a:schemeClr val="tx1"/>
                </a:solidFill>
                <a:ea typeface="微软雅黑" panose="020B0503020204020204" pitchFamily="34" charset="-122"/>
              </a:rPr>
              <a:t>1</a:t>
            </a:r>
            <a:endParaRPr kumimoji="1" lang="zh-TW" altLang="en-US" sz="11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082418" y="3017277"/>
            <a:ext cx="599159" cy="3213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100" dirty="0">
                <a:solidFill>
                  <a:schemeClr val="tx1"/>
                </a:solidFill>
                <a:ea typeface="微软雅黑" panose="020B0503020204020204" pitchFamily="34" charset="-122"/>
              </a:rPr>
              <a:t>Emo</a:t>
            </a:r>
            <a:r>
              <a:rPr kumimoji="1" lang="zh-CN" altLang="en-US" sz="1100" dirty="0">
                <a:solidFill>
                  <a:schemeClr val="tx1"/>
                </a:solidFill>
                <a:ea typeface="微软雅黑" panose="020B0503020204020204" pitchFamily="34" charset="-122"/>
              </a:rPr>
              <a:t> </a:t>
            </a:r>
            <a:r>
              <a:rPr kumimoji="1" lang="en-US" altLang="zh-CN" sz="1100" dirty="0">
                <a:solidFill>
                  <a:schemeClr val="tx1"/>
                </a:solidFill>
                <a:ea typeface="微软雅黑" panose="020B0503020204020204" pitchFamily="34" charset="-122"/>
              </a:rPr>
              <a:t>2</a:t>
            </a:r>
            <a:endParaRPr kumimoji="1" lang="zh-TW" altLang="en-US" sz="11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082418" y="3578752"/>
            <a:ext cx="599159" cy="3213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100" dirty="0">
                <a:solidFill>
                  <a:schemeClr val="tx1"/>
                </a:solidFill>
                <a:ea typeface="微软雅黑" panose="020B0503020204020204" pitchFamily="34" charset="-122"/>
              </a:rPr>
              <a:t>Emo</a:t>
            </a:r>
            <a:r>
              <a:rPr kumimoji="1" lang="zh-CN" altLang="en-US" sz="1100" dirty="0">
                <a:solidFill>
                  <a:schemeClr val="tx1"/>
                </a:solidFill>
                <a:ea typeface="微软雅黑" panose="020B0503020204020204" pitchFamily="34" charset="-122"/>
              </a:rPr>
              <a:t> </a:t>
            </a:r>
            <a:r>
              <a:rPr kumimoji="1" lang="en-US" altLang="zh-CN" sz="1100" i="1" dirty="0">
                <a:solidFill>
                  <a:schemeClr val="tx1"/>
                </a:solidFill>
                <a:ea typeface="微软雅黑" panose="020B0503020204020204" pitchFamily="34" charset="-122"/>
              </a:rPr>
              <a:t>K</a:t>
            </a:r>
            <a:endParaRPr kumimoji="1" lang="zh-TW" altLang="en-US" sz="1100" i="1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227221" y="3342880"/>
            <a:ext cx="394723" cy="226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is-IS" altLang="zh-CN" sz="10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…</a:t>
            </a:r>
            <a:endParaRPr kumimoji="1" lang="zh-TW" altLang="en-US" sz="105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左中括弧 11"/>
          <p:cNvSpPr/>
          <p:nvPr/>
        </p:nvSpPr>
        <p:spPr>
          <a:xfrm>
            <a:off x="4942200" y="2777302"/>
            <a:ext cx="108017" cy="998072"/>
          </a:xfrm>
          <a:prstGeom prst="leftBracket">
            <a:avLst/>
          </a:prstGeom>
          <a:ln w="254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sz="1350"/>
          </a:p>
        </p:txBody>
      </p:sp>
      <p:cxnSp>
        <p:nvCxnSpPr>
          <p:cNvPr id="17" name="直線箭頭接點 16"/>
          <p:cNvCxnSpPr>
            <a:stCxn id="3" idx="3"/>
            <a:endCxn id="12" idx="1"/>
          </p:cNvCxnSpPr>
          <p:nvPr/>
        </p:nvCxnSpPr>
        <p:spPr>
          <a:xfrm>
            <a:off x="4717171" y="3274733"/>
            <a:ext cx="225029" cy="16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圖片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531" y="2598246"/>
            <a:ext cx="1404932" cy="12814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5706070" y="2616765"/>
                <a:ext cx="225190" cy="280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45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4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14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070" y="2616765"/>
                <a:ext cx="225190" cy="280077"/>
              </a:xfrm>
              <a:prstGeom prst="rect">
                <a:avLst/>
              </a:prstGeom>
              <a:blipFill rotWithShape="0">
                <a:blip r:embed="rId6"/>
                <a:stretch>
                  <a:fillRect l="-18919" r="-2703" b="-13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5706069" y="3005772"/>
                <a:ext cx="229358" cy="280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45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4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14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069" y="3005772"/>
                <a:ext cx="229358" cy="280077"/>
              </a:xfrm>
              <a:prstGeom prst="rect">
                <a:avLst/>
              </a:prstGeom>
              <a:blipFill rotWithShape="0">
                <a:blip r:embed="rId7"/>
                <a:stretch>
                  <a:fillRect l="-18421" r="-2632" b="-13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5713777" y="3574811"/>
                <a:ext cx="252569" cy="280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45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4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14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kumimoji="1" lang="zh-TW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777" y="3574811"/>
                <a:ext cx="252569" cy="280077"/>
              </a:xfrm>
              <a:prstGeom prst="rect">
                <a:avLst/>
              </a:prstGeom>
              <a:blipFill rotWithShape="0">
                <a:blip r:embed="rId8"/>
                <a:stretch>
                  <a:fillRect l="-16667" b="-13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線箭頭接點 49"/>
          <p:cNvCxnSpPr>
            <a:stCxn id="46" idx="3"/>
          </p:cNvCxnSpPr>
          <p:nvPr/>
        </p:nvCxnSpPr>
        <p:spPr>
          <a:xfrm>
            <a:off x="5931260" y="2756804"/>
            <a:ext cx="346670" cy="54466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箭頭接點 50"/>
          <p:cNvCxnSpPr>
            <a:stCxn id="47" idx="3"/>
          </p:cNvCxnSpPr>
          <p:nvPr/>
        </p:nvCxnSpPr>
        <p:spPr>
          <a:xfrm>
            <a:off x="5935427" y="3145811"/>
            <a:ext cx="590192" cy="24173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54"/>
          <p:cNvCxnSpPr>
            <a:stCxn id="48" idx="3"/>
          </p:cNvCxnSpPr>
          <p:nvPr/>
        </p:nvCxnSpPr>
        <p:spPr>
          <a:xfrm flipV="1">
            <a:off x="5966346" y="3065240"/>
            <a:ext cx="763725" cy="649610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箭頭接點 60"/>
          <p:cNvCxnSpPr/>
          <p:nvPr/>
        </p:nvCxnSpPr>
        <p:spPr>
          <a:xfrm flipV="1">
            <a:off x="4429222" y="2195622"/>
            <a:ext cx="1018443" cy="2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/>
          <p:cNvSpPr txBox="1"/>
          <p:nvPr/>
        </p:nvSpPr>
        <p:spPr>
          <a:xfrm>
            <a:off x="4583746" y="1912395"/>
            <a:ext cx="790601" cy="302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0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10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0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</a:t>
            </a:r>
            <a:endParaRPr kumimoji="1" lang="zh-TW" altLang="en-US" sz="105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64" name="圖片 6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5" r="60426" b="69939"/>
          <a:stretch/>
        </p:blipFill>
        <p:spPr>
          <a:xfrm>
            <a:off x="5507314" y="1887628"/>
            <a:ext cx="451193" cy="495848"/>
          </a:xfrm>
          <a:prstGeom prst="rect">
            <a:avLst/>
          </a:prstGeom>
        </p:spPr>
      </p:pic>
      <p:cxnSp>
        <p:nvCxnSpPr>
          <p:cNvPr id="66" name="肘形接點 65"/>
          <p:cNvCxnSpPr/>
          <p:nvPr/>
        </p:nvCxnSpPr>
        <p:spPr>
          <a:xfrm>
            <a:off x="5958507" y="2161694"/>
            <a:ext cx="778490" cy="355867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/>
          <p:cNvSpPr/>
          <p:nvPr/>
        </p:nvSpPr>
        <p:spPr>
          <a:xfrm>
            <a:off x="5252059" y="4301585"/>
            <a:ext cx="599159" cy="32107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100" dirty="0">
                <a:solidFill>
                  <a:schemeClr val="tx1"/>
                </a:solidFill>
                <a:ea typeface="微软雅黑" panose="020B0503020204020204" pitchFamily="34" charset="-122"/>
              </a:rPr>
              <a:t>Emo</a:t>
            </a:r>
            <a:r>
              <a:rPr kumimoji="1" lang="zh-CN" altLang="en-US" sz="1100" dirty="0">
                <a:solidFill>
                  <a:schemeClr val="tx1"/>
                </a:solidFill>
                <a:ea typeface="微软雅黑" panose="020B0503020204020204" pitchFamily="34" charset="-122"/>
              </a:rPr>
              <a:t> </a:t>
            </a:r>
            <a:r>
              <a:rPr kumimoji="1" lang="en-US" altLang="zh-CN" sz="1100" dirty="0">
                <a:solidFill>
                  <a:schemeClr val="tx1"/>
                </a:solidFill>
                <a:ea typeface="微软雅黑" panose="020B0503020204020204" pitchFamily="34" charset="-122"/>
              </a:rPr>
              <a:t>1</a:t>
            </a:r>
            <a:endParaRPr kumimoji="1" lang="zh-TW" altLang="en-US" sz="11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5920997" y="4298401"/>
            <a:ext cx="599159" cy="3213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100" dirty="0">
                <a:solidFill>
                  <a:schemeClr val="tx1"/>
                </a:solidFill>
                <a:ea typeface="微软雅黑" panose="020B0503020204020204" pitchFamily="34" charset="-122"/>
              </a:rPr>
              <a:t>Emo</a:t>
            </a:r>
            <a:r>
              <a:rPr kumimoji="1" lang="zh-CN" altLang="en-US" sz="1100" dirty="0">
                <a:solidFill>
                  <a:schemeClr val="tx1"/>
                </a:solidFill>
                <a:ea typeface="微软雅黑" panose="020B0503020204020204" pitchFamily="34" charset="-122"/>
              </a:rPr>
              <a:t> </a:t>
            </a:r>
            <a:r>
              <a:rPr kumimoji="1" lang="en-US" altLang="zh-CN" sz="1100" dirty="0">
                <a:solidFill>
                  <a:schemeClr val="tx1"/>
                </a:solidFill>
                <a:ea typeface="微软雅黑" panose="020B0503020204020204" pitchFamily="34" charset="-122"/>
              </a:rPr>
              <a:t>2</a:t>
            </a:r>
            <a:endParaRPr kumimoji="1" lang="zh-TW" altLang="en-US" sz="11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776194" y="4298401"/>
            <a:ext cx="599159" cy="3213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100" dirty="0">
                <a:solidFill>
                  <a:schemeClr val="tx1"/>
                </a:solidFill>
                <a:ea typeface="微软雅黑" panose="020B0503020204020204" pitchFamily="34" charset="-122"/>
              </a:rPr>
              <a:t>Emo</a:t>
            </a:r>
            <a:r>
              <a:rPr kumimoji="1" lang="zh-CN" altLang="en-US" sz="1100" dirty="0">
                <a:solidFill>
                  <a:schemeClr val="tx1"/>
                </a:solidFill>
                <a:ea typeface="微软雅黑" panose="020B0503020204020204" pitchFamily="34" charset="-122"/>
              </a:rPr>
              <a:t> </a:t>
            </a:r>
            <a:r>
              <a:rPr kumimoji="1" lang="en-US" altLang="zh-CN" sz="1100" i="1" dirty="0">
                <a:solidFill>
                  <a:schemeClr val="tx1"/>
                </a:solidFill>
                <a:ea typeface="微软雅黑" panose="020B0503020204020204" pitchFamily="34" charset="-122"/>
              </a:rPr>
              <a:t>K</a:t>
            </a:r>
            <a:endParaRPr kumimoji="1" lang="zh-TW" altLang="en-US" sz="1100" i="1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77" name="文字方塊 76"/>
          <p:cNvSpPr txBox="1"/>
          <p:nvPr/>
        </p:nvSpPr>
        <p:spPr>
          <a:xfrm>
            <a:off x="6530242" y="4285123"/>
            <a:ext cx="348557" cy="30239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is-IS" altLang="zh-CN" sz="10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…</a:t>
            </a:r>
            <a:endParaRPr kumimoji="1" lang="zh-TW" altLang="en-US" sz="105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/>
              <p:cNvSpPr txBox="1"/>
              <p:nvPr/>
            </p:nvSpPr>
            <p:spPr>
              <a:xfrm>
                <a:off x="5469667" y="4005367"/>
                <a:ext cx="218842" cy="2700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45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35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135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35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78" name="文字方塊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667" y="4005367"/>
                <a:ext cx="218842" cy="270074"/>
              </a:xfrm>
              <a:prstGeom prst="rect">
                <a:avLst/>
              </a:prstGeom>
              <a:blipFill rotWithShape="0">
                <a:blip r:embed="rId9"/>
                <a:stretch>
                  <a:fillRect l="-16667" r="-5556" b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/>
              <p:cNvSpPr txBox="1"/>
              <p:nvPr/>
            </p:nvSpPr>
            <p:spPr>
              <a:xfrm>
                <a:off x="6167511" y="4001691"/>
                <a:ext cx="222882" cy="2700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45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35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135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35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79" name="文字方塊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511" y="4001691"/>
                <a:ext cx="222882" cy="270074"/>
              </a:xfrm>
              <a:prstGeom prst="rect">
                <a:avLst/>
              </a:prstGeom>
              <a:blipFill rotWithShape="0">
                <a:blip r:embed="rId10"/>
                <a:stretch>
                  <a:fillRect l="-19444" r="-5556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/>
              <p:cNvSpPr txBox="1"/>
              <p:nvPr/>
            </p:nvSpPr>
            <p:spPr>
              <a:xfrm>
                <a:off x="6982645" y="4004871"/>
                <a:ext cx="244362" cy="2700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45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5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35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135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kumimoji="1" lang="zh-TW" altLang="en-US" sz="135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80" name="文字方塊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2645" y="4004871"/>
                <a:ext cx="244362" cy="270074"/>
              </a:xfrm>
              <a:prstGeom prst="rect">
                <a:avLst/>
              </a:prstGeom>
              <a:blipFill rotWithShape="0">
                <a:blip r:embed="rId11"/>
                <a:stretch>
                  <a:fillRect l="-14634" b="-113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直線箭頭接點 80"/>
          <p:cNvCxnSpPr>
            <a:stCxn id="78" idx="3"/>
          </p:cNvCxnSpPr>
          <p:nvPr/>
        </p:nvCxnSpPr>
        <p:spPr>
          <a:xfrm flipV="1">
            <a:off x="5688509" y="2859841"/>
            <a:ext cx="695203" cy="12805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箭頭接點 83"/>
          <p:cNvCxnSpPr>
            <a:stCxn id="79" idx="0"/>
          </p:cNvCxnSpPr>
          <p:nvPr/>
        </p:nvCxnSpPr>
        <p:spPr>
          <a:xfrm flipV="1">
            <a:off x="6278952" y="3424136"/>
            <a:ext cx="278988" cy="577555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箭頭接點 86"/>
          <p:cNvCxnSpPr>
            <a:stCxn id="80" idx="0"/>
          </p:cNvCxnSpPr>
          <p:nvPr/>
        </p:nvCxnSpPr>
        <p:spPr>
          <a:xfrm flipH="1" flipV="1">
            <a:off x="6776195" y="3065239"/>
            <a:ext cx="328631" cy="939632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5824086" y="4936008"/>
            <a:ext cx="1007270" cy="35769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100" b="1" dirty="0">
                <a:solidFill>
                  <a:schemeClr val="tx1"/>
                </a:solidFill>
                <a:ea typeface="微软雅黑" panose="020B0503020204020204" pitchFamily="34" charset="-122"/>
              </a:rPr>
              <a:t>Classification</a:t>
            </a:r>
            <a:endParaRPr kumimoji="1" lang="zh-TW" altLang="en-US" sz="1100" b="1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93" name="左中括弧 92"/>
          <p:cNvSpPr/>
          <p:nvPr/>
        </p:nvSpPr>
        <p:spPr>
          <a:xfrm rot="16200000">
            <a:off x="6270420" y="3924489"/>
            <a:ext cx="115809" cy="1553372"/>
          </a:xfrm>
          <a:prstGeom prst="leftBracket">
            <a:avLst/>
          </a:prstGeom>
          <a:ln w="254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sz="1350"/>
          </a:p>
        </p:txBody>
      </p:sp>
      <p:cxnSp>
        <p:nvCxnSpPr>
          <p:cNvPr id="94" name="直線箭頭接點 93"/>
          <p:cNvCxnSpPr>
            <a:stCxn id="91" idx="0"/>
            <a:endCxn id="93" idx="1"/>
          </p:cNvCxnSpPr>
          <p:nvPr/>
        </p:nvCxnSpPr>
        <p:spPr>
          <a:xfrm flipV="1">
            <a:off x="6327721" y="4759079"/>
            <a:ext cx="605" cy="1769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箭頭接點 98"/>
          <p:cNvCxnSpPr>
            <a:stCxn id="115" idx="1"/>
            <a:endCxn id="91" idx="3"/>
          </p:cNvCxnSpPr>
          <p:nvPr/>
        </p:nvCxnSpPr>
        <p:spPr>
          <a:xfrm flipH="1">
            <a:off x="6831355" y="5114853"/>
            <a:ext cx="1044149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圖片 104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7"/>
          <a:stretch/>
        </p:blipFill>
        <p:spPr>
          <a:xfrm>
            <a:off x="7691980" y="2616766"/>
            <a:ext cx="1238738" cy="1262902"/>
          </a:xfrm>
          <a:prstGeom prst="rect">
            <a:avLst/>
          </a:prstGeom>
        </p:spPr>
      </p:pic>
      <p:cxnSp>
        <p:nvCxnSpPr>
          <p:cNvPr id="106" name="直線箭頭接點 105"/>
          <p:cNvCxnSpPr/>
          <p:nvPr/>
        </p:nvCxnSpPr>
        <p:spPr>
          <a:xfrm>
            <a:off x="6409700" y="2771709"/>
            <a:ext cx="1619825" cy="245568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箭頭接點 108"/>
          <p:cNvCxnSpPr/>
          <p:nvPr/>
        </p:nvCxnSpPr>
        <p:spPr>
          <a:xfrm flipV="1">
            <a:off x="6813020" y="3024063"/>
            <a:ext cx="1216505" cy="6492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箭頭接點 111"/>
          <p:cNvCxnSpPr/>
          <p:nvPr/>
        </p:nvCxnSpPr>
        <p:spPr>
          <a:xfrm flipV="1">
            <a:off x="6604555" y="3021098"/>
            <a:ext cx="1417067" cy="366446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圖片 1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5" r="60426" b="69939"/>
          <a:stretch/>
        </p:blipFill>
        <p:spPr>
          <a:xfrm>
            <a:off x="7875504" y="4748786"/>
            <a:ext cx="666200" cy="732134"/>
          </a:xfrm>
          <a:prstGeom prst="rect">
            <a:avLst/>
          </a:prstGeom>
        </p:spPr>
      </p:pic>
      <p:cxnSp>
        <p:nvCxnSpPr>
          <p:cNvPr id="118" name="直線箭頭接點 117"/>
          <p:cNvCxnSpPr>
            <a:endCxn id="105" idx="2"/>
          </p:cNvCxnSpPr>
          <p:nvPr/>
        </p:nvCxnSpPr>
        <p:spPr>
          <a:xfrm flipV="1">
            <a:off x="8311349" y="3879667"/>
            <a:ext cx="0" cy="9494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文字方塊 121"/>
          <p:cNvSpPr txBox="1"/>
          <p:nvPr/>
        </p:nvSpPr>
        <p:spPr>
          <a:xfrm>
            <a:off x="8345392" y="4136728"/>
            <a:ext cx="680380" cy="512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0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10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0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endParaRPr kumimoji="1" lang="zh-TW" altLang="en-US" sz="105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23" name="直線箭頭接點 122"/>
          <p:cNvCxnSpPr>
            <a:endCxn id="3" idx="0"/>
          </p:cNvCxnSpPr>
          <p:nvPr/>
        </p:nvCxnSpPr>
        <p:spPr>
          <a:xfrm>
            <a:off x="4212358" y="2642346"/>
            <a:ext cx="1178" cy="4541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群組 168"/>
          <p:cNvGrpSpPr/>
          <p:nvPr/>
        </p:nvGrpSpPr>
        <p:grpSpPr>
          <a:xfrm>
            <a:off x="7762512" y="2811270"/>
            <a:ext cx="494576" cy="585611"/>
            <a:chOff x="10463003" y="2682280"/>
            <a:chExt cx="659435" cy="780815"/>
          </a:xfrm>
        </p:grpSpPr>
        <p:sp>
          <p:nvSpPr>
            <p:cNvPr id="128" name="橢圓 127"/>
            <p:cNvSpPr/>
            <p:nvPr/>
          </p:nvSpPr>
          <p:spPr>
            <a:xfrm>
              <a:off x="10613660" y="2721245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橢圓 128"/>
            <p:cNvSpPr/>
            <p:nvPr/>
          </p:nvSpPr>
          <p:spPr>
            <a:xfrm>
              <a:off x="10746021" y="2682280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橢圓 129"/>
            <p:cNvSpPr/>
            <p:nvPr/>
          </p:nvSpPr>
          <p:spPr>
            <a:xfrm>
              <a:off x="10878382" y="2747041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橢圓 130"/>
            <p:cNvSpPr/>
            <p:nvPr/>
          </p:nvSpPr>
          <p:spPr>
            <a:xfrm>
              <a:off x="10898421" y="2834680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橢圓 131"/>
            <p:cNvSpPr/>
            <p:nvPr/>
          </p:nvSpPr>
          <p:spPr>
            <a:xfrm>
              <a:off x="10889159" y="3036704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橢圓 132"/>
            <p:cNvSpPr/>
            <p:nvPr/>
          </p:nvSpPr>
          <p:spPr>
            <a:xfrm>
              <a:off x="10712370" y="2798680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橢圓 133"/>
            <p:cNvSpPr/>
            <p:nvPr/>
          </p:nvSpPr>
          <p:spPr>
            <a:xfrm>
              <a:off x="10793736" y="3046362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橢圓 134"/>
            <p:cNvSpPr/>
            <p:nvPr/>
          </p:nvSpPr>
          <p:spPr>
            <a:xfrm>
              <a:off x="10864597" y="2956957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6" name="橢圓 135"/>
            <p:cNvSpPr/>
            <p:nvPr/>
          </p:nvSpPr>
          <p:spPr>
            <a:xfrm>
              <a:off x="11034192" y="3170349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橢圓 136"/>
            <p:cNvSpPr/>
            <p:nvPr/>
          </p:nvSpPr>
          <p:spPr>
            <a:xfrm>
              <a:off x="10597019" y="3108704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8" name="橢圓 137"/>
            <p:cNvSpPr/>
            <p:nvPr/>
          </p:nvSpPr>
          <p:spPr>
            <a:xfrm>
              <a:off x="10796875" y="2855467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橢圓 138"/>
            <p:cNvSpPr/>
            <p:nvPr/>
          </p:nvSpPr>
          <p:spPr>
            <a:xfrm>
              <a:off x="10946298" y="3391095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橢圓 139"/>
            <p:cNvSpPr/>
            <p:nvPr/>
          </p:nvSpPr>
          <p:spPr>
            <a:xfrm>
              <a:off x="11050438" y="2884957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橢圓 140"/>
            <p:cNvSpPr/>
            <p:nvPr/>
          </p:nvSpPr>
          <p:spPr>
            <a:xfrm>
              <a:off x="10784370" y="3206349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橢圓 141"/>
            <p:cNvSpPr/>
            <p:nvPr/>
          </p:nvSpPr>
          <p:spPr>
            <a:xfrm>
              <a:off x="10463003" y="2754280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TW" altLang="en-US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3" name="文字方塊 142"/>
          <p:cNvSpPr txBox="1"/>
          <p:nvPr/>
        </p:nvSpPr>
        <p:spPr>
          <a:xfrm>
            <a:off x="3507506" y="2395782"/>
            <a:ext cx="6591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training</a:t>
            </a:r>
            <a:endParaRPr kumimoji="1" lang="zh-TW" altLang="en-US" sz="1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4" name="文字方塊 143"/>
          <p:cNvSpPr txBox="1"/>
          <p:nvPr/>
        </p:nvSpPr>
        <p:spPr>
          <a:xfrm>
            <a:off x="7635384" y="5242162"/>
            <a:ext cx="628698" cy="302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0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testing</a:t>
            </a:r>
            <a:endParaRPr kumimoji="1" lang="zh-TW" altLang="en-US" sz="105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5" name="文字方塊 144"/>
          <p:cNvSpPr txBox="1"/>
          <p:nvPr/>
        </p:nvSpPr>
        <p:spPr>
          <a:xfrm>
            <a:off x="192475" y="1312178"/>
            <a:ext cx="3527067" cy="362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Wingdings" charset="2"/>
              <a:buChar char="l"/>
            </a:pPr>
            <a:r>
              <a:rPr kumimoji="1" lang="en-US" altLang="zh-CN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Extract</a:t>
            </a:r>
            <a:r>
              <a:rPr kumimoji="1" lang="zh-CN" altLang="en-US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possible</a:t>
            </a:r>
            <a:r>
              <a:rPr kumimoji="1" lang="zh-CN" altLang="en-US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texts</a:t>
            </a:r>
            <a:endParaRPr kumimoji="1" lang="zh-TW" altLang="en-US" sz="135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矩形 145"/>
              <p:cNvSpPr/>
              <p:nvPr/>
            </p:nvSpPr>
            <p:spPr>
              <a:xfrm>
                <a:off x="464333" y="1660131"/>
                <a:ext cx="1263487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350" kern="0" dirty="0">
                    <a:cs typeface="+mn-ea"/>
                    <a:sym typeface="+mn-lt"/>
                  </a:rPr>
                  <a:t>Obtain </a:t>
                </a:r>
                <a:r>
                  <a:rPr kumimoji="1" lang="zh-CN" altLang="en-US" sz="135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350" i="1" kern="0">
                        <a:solidFill>
                          <a:srgbClr val="0070C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𝑃</m:t>
                    </m:r>
                    <m:r>
                      <a:rPr kumimoji="1" lang="en-US" altLang="zh-CN" sz="1350" i="1" kern="0">
                        <a:solidFill>
                          <a:srgbClr val="0070C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(</m:t>
                    </m:r>
                    <m:r>
                      <a:rPr kumimoji="1" lang="en-US" altLang="zh-CN" sz="1350" i="1" kern="0">
                        <a:solidFill>
                          <a:srgbClr val="0070C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𝑘</m:t>
                    </m:r>
                    <m:r>
                      <a:rPr kumimoji="1" lang="en-US" altLang="zh-CN" sz="1350" i="1" kern="0">
                        <a:solidFill>
                          <a:srgbClr val="0070C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|</m:t>
                    </m:r>
                    <m:r>
                      <a:rPr kumimoji="1" lang="en-US" altLang="zh-CN" sz="1350" b="1" i="1" kern="0">
                        <a:solidFill>
                          <a:srgbClr val="0070C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𝑿</m:t>
                    </m:r>
                    <m:r>
                      <a:rPr kumimoji="1" lang="en-US" altLang="zh-CN" sz="1350" i="1" kern="0">
                        <a:solidFill>
                          <a:srgbClr val="0070C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)</m:t>
                    </m:r>
                  </m:oMath>
                </a14:m>
                <a:endParaRPr lang="zh-TW" altLang="en-US" sz="135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6" name="矩形 1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33" y="1660131"/>
                <a:ext cx="1263487" cy="300082"/>
              </a:xfrm>
              <a:prstGeom prst="rect">
                <a:avLst/>
              </a:prstGeom>
              <a:blipFill rotWithShape="0">
                <a:blip r:embed="rId13"/>
                <a:stretch>
                  <a:fillRect l="-966" t="-2000" b="-18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文字方塊 146"/>
          <p:cNvSpPr txBox="1"/>
          <p:nvPr/>
        </p:nvSpPr>
        <p:spPr>
          <a:xfrm>
            <a:off x="196107" y="1987541"/>
            <a:ext cx="2953927" cy="362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Wingdings" charset="2"/>
              <a:buChar char="l"/>
            </a:pPr>
            <a:r>
              <a:rPr kumimoji="1" lang="en-US" altLang="zh-CN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Rate</a:t>
            </a:r>
            <a:r>
              <a:rPr kumimoji="1" lang="zh-CN" altLang="en-US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grouped</a:t>
            </a:r>
            <a:r>
              <a:rPr kumimoji="1" lang="zh-CN" altLang="en-US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endParaRPr kumimoji="1" lang="zh-TW" altLang="en-US" sz="135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8" name="文字方塊 147"/>
          <p:cNvSpPr txBox="1"/>
          <p:nvPr/>
        </p:nvSpPr>
        <p:spPr>
          <a:xfrm>
            <a:off x="195042" y="2503050"/>
            <a:ext cx="3257375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Wingdings" charset="2"/>
              <a:buChar char="l"/>
            </a:pPr>
            <a:r>
              <a:rPr kumimoji="1" lang="en-US" altLang="zh-CN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Locate</a:t>
            </a:r>
            <a:r>
              <a:rPr kumimoji="1" lang="zh-CN" altLang="en-US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each</a:t>
            </a:r>
            <a:r>
              <a:rPr kumimoji="1" lang="zh-CN" altLang="en-US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at</a:t>
            </a:r>
            <a:r>
              <a:rPr kumimoji="1" lang="zh-CN" altLang="en-US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likely</a:t>
            </a:r>
            <a:r>
              <a:rPr kumimoji="1" lang="zh-CN" altLang="en-US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position</a:t>
            </a:r>
            <a:r>
              <a:rPr kumimoji="1" lang="zh-CN" altLang="en-US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space</a:t>
            </a:r>
            <a:endParaRPr kumimoji="1" lang="zh-TW" altLang="en-US" sz="135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9" name="文字方塊 148"/>
          <p:cNvSpPr txBox="1"/>
          <p:nvPr/>
        </p:nvSpPr>
        <p:spPr>
          <a:xfrm>
            <a:off x="192474" y="3140313"/>
            <a:ext cx="3043175" cy="362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Wingdings" charset="2"/>
              <a:buChar char="l"/>
            </a:pPr>
            <a:r>
              <a:rPr kumimoji="1" lang="en-US" altLang="zh-TW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Estimate </a:t>
            </a:r>
            <a:r>
              <a:rPr kumimoji="1" lang="en-US" altLang="zh-TW" sz="135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Gaussian parameters</a:t>
            </a:r>
            <a:endParaRPr kumimoji="1" lang="zh-TW" altLang="en-US" sz="135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矩形 149"/>
              <p:cNvSpPr/>
              <p:nvPr/>
            </p:nvSpPr>
            <p:spPr>
              <a:xfrm>
                <a:off x="464333" y="3487905"/>
                <a:ext cx="1545167" cy="3758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50" dirty="0"/>
                  <a:t>Obtain </a:t>
                </a:r>
                <a:r>
                  <a:rPr lang="zh-CN" altLang="en-US" sz="135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35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35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altLang="zh-CN" sz="135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350" b="1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zh-CN" sz="135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135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zh-CN" altLang="en-US" sz="135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35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350" b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𝚺</m:t>
                            </m:r>
                          </m:e>
                          <m:sub>
                            <m:r>
                              <a:rPr lang="en-US" altLang="zh-CN" sz="135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135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}</m:t>
                        </m:r>
                      </m:e>
                      <m:sub>
                        <m:r>
                          <a:rPr lang="en-US" altLang="zh-CN" sz="135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altLang="zh-CN" sz="135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35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𝐾</m:t>
                        </m:r>
                      </m:sup>
                    </m:sSubSup>
                  </m:oMath>
                </a14:m>
                <a:endParaRPr lang="zh-CN" altLang="en-US" sz="135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0" name="矩形 1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33" y="3487905"/>
                <a:ext cx="1545167" cy="375809"/>
              </a:xfrm>
              <a:prstGeom prst="rect">
                <a:avLst/>
              </a:prstGeom>
              <a:blipFill rotWithShape="0">
                <a:blip r:embed="rId14"/>
                <a:stretch>
                  <a:fillRect l="-787" b="-32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文字方塊 150"/>
          <p:cNvSpPr txBox="1"/>
          <p:nvPr/>
        </p:nvSpPr>
        <p:spPr>
          <a:xfrm>
            <a:off x="228918" y="4107142"/>
            <a:ext cx="2060589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5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sz="15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testing</a:t>
            </a:r>
            <a:r>
              <a:rPr kumimoji="1" lang="zh-CN" altLang="en-US" sz="15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data:</a:t>
            </a:r>
            <a:endParaRPr kumimoji="1" lang="zh-TW" altLang="en-US" sz="1500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2" name="文字方塊 151"/>
          <p:cNvSpPr txBox="1"/>
          <p:nvPr/>
        </p:nvSpPr>
        <p:spPr>
          <a:xfrm>
            <a:off x="192474" y="4481808"/>
            <a:ext cx="3533426" cy="362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Wingdings" charset="2"/>
              <a:buChar char="l"/>
            </a:pPr>
            <a:r>
              <a:rPr kumimoji="1" lang="en-US" altLang="zh-CN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Extract</a:t>
            </a:r>
            <a:r>
              <a:rPr kumimoji="1" lang="zh-CN" altLang="en-US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possible</a:t>
            </a:r>
            <a:r>
              <a:rPr kumimoji="1" lang="zh-CN" altLang="en-US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texts</a:t>
            </a:r>
            <a:endParaRPr kumimoji="1" lang="zh-TW" altLang="en-US" sz="135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矩形 152"/>
              <p:cNvSpPr/>
              <p:nvPr/>
            </p:nvSpPr>
            <p:spPr>
              <a:xfrm>
                <a:off x="464331" y="4838185"/>
                <a:ext cx="2371418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350" kern="0" dirty="0">
                    <a:cs typeface="+mn-ea"/>
                    <a:sym typeface="+mn-lt"/>
                  </a:rPr>
                  <a:t>Obtain </a:t>
                </a:r>
                <a:r>
                  <a:rPr kumimoji="1" lang="zh-CN" altLang="en-US" sz="1350" kern="0" dirty="0"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350" i="1" kern="0">
                        <a:solidFill>
                          <a:srgbClr val="0070C0"/>
                        </a:solidFill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𝑃</m:t>
                    </m:r>
                    <m:d>
                      <m:dPr>
                        <m:ctrlPr>
                          <a:rPr kumimoji="1" lang="en-US" altLang="zh-CN" sz="1350" i="1" kern="0">
                            <a:solidFill>
                              <a:srgbClr val="0070C0"/>
                            </a:solidFill>
                            <a:latin typeface="Cambria Math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</m:ctrlPr>
                      </m:dPr>
                      <m:e>
                        <m:r>
                          <a:rPr kumimoji="1" lang="en-US" altLang="zh-CN" sz="1350" i="1" kern="0">
                            <a:solidFill>
                              <a:srgbClr val="0070C0"/>
                            </a:solidFill>
                            <a:latin typeface="Cambria Math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𝑘</m:t>
                        </m:r>
                      </m:e>
                      <m:e>
                        <m:r>
                          <a:rPr kumimoji="1" lang="en-US" altLang="zh-CN" sz="1350" b="1" i="1" kern="0">
                            <a:solidFill>
                              <a:srgbClr val="0070C0"/>
                            </a:solidFill>
                            <a:latin typeface="Cambria Math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𝑿</m:t>
                        </m:r>
                      </m:e>
                    </m:d>
                  </m:oMath>
                </a14:m>
                <a:r>
                  <a:rPr lang="en-US" altLang="zh-TW" sz="1350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TW" sz="1350" dirty="0"/>
                  <a:t>for testing data</a:t>
                </a:r>
                <a:endParaRPr lang="zh-TW" altLang="en-US" sz="1350" dirty="0"/>
              </a:p>
            </p:txBody>
          </p:sp>
        </mc:Choice>
        <mc:Fallback xmlns="">
          <p:sp>
            <p:nvSpPr>
              <p:cNvPr id="153" name="矩形 1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31" y="4838185"/>
                <a:ext cx="2371418" cy="300082"/>
              </a:xfrm>
              <a:prstGeom prst="rect">
                <a:avLst/>
              </a:prstGeom>
              <a:blipFill rotWithShape="0">
                <a:blip r:embed="rId15"/>
                <a:stretch>
                  <a:fillRect l="-514" t="-4082" b="-204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文字方塊 153"/>
          <p:cNvSpPr txBox="1"/>
          <p:nvPr/>
        </p:nvSpPr>
        <p:spPr>
          <a:xfrm>
            <a:off x="192474" y="5223881"/>
            <a:ext cx="3533426" cy="362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Wingdings" charset="2"/>
              <a:buChar char="l"/>
            </a:pPr>
            <a:r>
              <a:rPr kumimoji="1" lang="en-US" altLang="zh-TW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 emotion distribution</a:t>
            </a:r>
            <a:endParaRPr kumimoji="1" lang="zh-TW" altLang="en-US" sz="135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字方塊 154"/>
              <p:cNvSpPr txBox="1"/>
              <p:nvPr/>
            </p:nvSpPr>
            <p:spPr>
              <a:xfrm>
                <a:off x="5331325" y="933748"/>
                <a:ext cx="3278333" cy="5918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45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16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kumimoji="1" lang="en-US" altLang="zh-CN" sz="1600" b="1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𝒚</m:t>
                          </m:r>
                          <m:r>
                            <a:rPr kumimoji="1" lang="en-US" altLang="zh-CN" sz="1600" b="1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|</m:t>
                          </m:r>
                          <m:r>
                            <a:rPr kumimoji="1" lang="en-US" altLang="zh-CN" sz="1600" b="1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𝑿</m:t>
                          </m:r>
                        </m:e>
                      </m:d>
                      <m:r>
                        <a:rPr kumimoji="1" lang="en-US" altLang="zh-CN" sz="16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zh-CN" sz="16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zh-CN" sz="16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  <m:r>
                            <a:rPr kumimoji="1" lang="en-US" altLang="zh-CN" sz="16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∈</m:t>
                          </m:r>
                          <m:r>
                            <a:rPr kumimoji="1" lang="en-US" altLang="zh-CN" sz="16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b>
                        <m:sup/>
                        <m:e>
                          <m:r>
                            <a:rPr kumimoji="1" lang="en-US" altLang="zh-CN" sz="1600" i="1" kern="0">
                              <a:solidFill>
                                <a:srgbClr val="0070C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sz="1600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600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  <m:r>
                                <a:rPr kumimoji="1" lang="en-US" altLang="zh-CN" sz="1600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|</m:t>
                              </m:r>
                              <m:r>
                                <a:rPr kumimoji="1" lang="en-US" altLang="zh-CN" sz="1600" b="1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𝑿</m:t>
                              </m:r>
                            </m:e>
                          </m:d>
                          <m:r>
                            <a:rPr kumimoji="1" lang="zh-CN" altLang="en-US" sz="16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 </m:t>
                          </m:r>
                          <m:r>
                            <a:rPr kumimoji="1" lang="en-US" altLang="zh-CN" sz="16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𝒩</m:t>
                          </m:r>
                          <m:r>
                            <a:rPr kumimoji="1" lang="en-US" altLang="zh-CN" sz="16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(</m:t>
                          </m:r>
                          <m:r>
                            <a:rPr kumimoji="1" lang="en-US" altLang="zh-CN" sz="1600" b="1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𝒚</m:t>
                          </m:r>
                          <m:r>
                            <a:rPr kumimoji="1" lang="en-US" altLang="zh-CN" sz="16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1600" b="1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1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𝝁</m:t>
                              </m:r>
                            </m:e>
                            <m:sub>
                              <m:r>
                                <a:rPr kumimoji="1" lang="en-US" altLang="zh-CN" sz="1600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1600" b="1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,</m:t>
                          </m:r>
                          <m:r>
                            <a:rPr kumimoji="1" lang="zh-CN" altLang="en-US" sz="1600" b="1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CN" sz="1600" b="1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𝚺</m:t>
                              </m:r>
                            </m:e>
                            <m:sub>
                              <m:r>
                                <a:rPr kumimoji="1" lang="en-US" altLang="zh-CN" sz="1600" i="1" ker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160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TW" altLang="en-US" sz="16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55" name="文字方塊 1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325" y="933748"/>
                <a:ext cx="3278333" cy="591829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5" name="直線接點 164"/>
          <p:cNvCxnSpPr/>
          <p:nvPr/>
        </p:nvCxnSpPr>
        <p:spPr>
          <a:xfrm flipH="1">
            <a:off x="7439463" y="2111054"/>
            <a:ext cx="6845" cy="3832006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  <a:alpha val="67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線接點 166"/>
          <p:cNvCxnSpPr/>
          <p:nvPr/>
        </p:nvCxnSpPr>
        <p:spPr>
          <a:xfrm flipH="1">
            <a:off x="8949454" y="2102118"/>
            <a:ext cx="6845" cy="3832006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  <a:alpha val="67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文字方塊 167"/>
          <p:cNvSpPr txBox="1"/>
          <p:nvPr/>
        </p:nvSpPr>
        <p:spPr>
          <a:xfrm>
            <a:off x="5331325" y="2195622"/>
            <a:ext cx="50687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rated</a:t>
            </a:r>
            <a:endParaRPr kumimoji="1" lang="zh-TW" altLang="en-US" sz="1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0" name="文字方塊 169"/>
          <p:cNvSpPr txBox="1"/>
          <p:nvPr/>
        </p:nvSpPr>
        <p:spPr>
          <a:xfrm>
            <a:off x="186116" y="5683781"/>
            <a:ext cx="1823384" cy="362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Wingdings" charset="2"/>
              <a:buChar char="l"/>
            </a:pPr>
            <a:r>
              <a:rPr kumimoji="1" lang="en-US" altLang="zh-CN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Evaluation</a:t>
            </a:r>
            <a:endParaRPr kumimoji="1" lang="zh-TW" altLang="en-US" sz="135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2" name="文字方塊 81"/>
          <p:cNvSpPr txBox="1"/>
          <p:nvPr/>
        </p:nvSpPr>
        <p:spPr>
          <a:xfrm>
            <a:off x="5830619" y="5849327"/>
            <a:ext cx="1245154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600" kern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Modeling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3" name="文字方塊 82"/>
          <p:cNvSpPr txBox="1"/>
          <p:nvPr/>
        </p:nvSpPr>
        <p:spPr>
          <a:xfrm>
            <a:off x="7622327" y="5841002"/>
            <a:ext cx="1245154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600" kern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676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2323">
        <p:fade/>
      </p:transition>
    </mc:Choice>
    <mc:Fallback xmlns="">
      <p:transition spd="med" advTm="16232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2" grpId="0" animBg="1"/>
      <p:bldP spid="33" grpId="0" animBg="1"/>
      <p:bldP spid="34" grpId="0" animBg="1"/>
      <p:bldP spid="11" grpId="0"/>
      <p:bldP spid="12" grpId="0" animBg="1"/>
      <p:bldP spid="46" grpId="0"/>
      <p:bldP spid="47" grpId="0"/>
      <p:bldP spid="48" grpId="0"/>
      <p:bldP spid="63" grpId="0"/>
      <p:bldP spid="74" grpId="0" animBg="1"/>
      <p:bldP spid="75" grpId="0" animBg="1"/>
      <p:bldP spid="76" grpId="0" animBg="1"/>
      <p:bldP spid="77" grpId="0"/>
      <p:bldP spid="78" grpId="0"/>
      <p:bldP spid="79" grpId="0"/>
      <p:bldP spid="80" grpId="0"/>
      <p:bldP spid="91" grpId="0" animBg="1"/>
      <p:bldP spid="93" grpId="0" animBg="1"/>
      <p:bldP spid="122" grpId="0"/>
      <p:bldP spid="122" grpId="1"/>
      <p:bldP spid="143" grpId="0"/>
      <p:bldP spid="144" grpId="0"/>
      <p:bldP spid="145" grpId="0"/>
      <p:bldP spid="146" grpId="0"/>
      <p:bldP spid="147" grpId="0"/>
      <p:bldP spid="148" grpId="0"/>
      <p:bldP spid="149" grpId="0"/>
      <p:bldP spid="150" grpId="0"/>
      <p:bldP spid="151" grpId="0"/>
      <p:bldP spid="152" grpId="0"/>
      <p:bldP spid="153" grpId="0"/>
      <p:bldP spid="154" grpId="0"/>
      <p:bldP spid="168" grpId="0"/>
      <p:bldP spid="170" grpId="0"/>
      <p:bldP spid="82" grpId="0"/>
      <p:bldP spid="8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881256" cy="5764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1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69526" y="22982"/>
            <a:ext cx="5251759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Parameter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Estimation</a:t>
            </a:r>
            <a:endParaRPr kumimoji="1" lang="zh-TW" altLang="en-US" sz="2400" kern="0" dirty="0">
              <a:latin typeface="Arial"/>
              <a:ea typeface="Times New Roman" charset="0"/>
              <a:cs typeface="Arial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502709" y="1384856"/>
                <a:ext cx="13744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𝑃</m:t>
                      </m:r>
                      <m:r>
                        <a:rPr kumimoji="1" lang="en-US" altLang="zh-CN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(</m:t>
                      </m:r>
                      <m:r>
                        <a:rPr kumimoji="1" lang="en-US" altLang="zh-CN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𝑧</m:t>
                      </m:r>
                      <m:r>
                        <a:rPr kumimoji="1" lang="en-US" altLang="zh-CN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r>
                        <a:rPr kumimoji="1" lang="en-US" altLang="zh-CN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𝑘</m:t>
                      </m:r>
                      <m:r>
                        <a:rPr kumimoji="1" lang="en-US" altLang="zh-CN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|</m:t>
                      </m:r>
                      <m:r>
                        <a:rPr kumimoji="1" lang="en-US" altLang="zh-CN" b="1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𝑿</m:t>
                      </m:r>
                      <m:r>
                        <a:rPr kumimoji="1" lang="en-US" altLang="zh-CN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lang="zh-TW" altLang="en-US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09" y="1384856"/>
                <a:ext cx="1374415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/>
          <p:cNvSpPr/>
          <p:nvPr/>
        </p:nvSpPr>
        <p:spPr>
          <a:xfrm>
            <a:off x="502708" y="1355039"/>
            <a:ext cx="1415244" cy="408206"/>
          </a:xfrm>
          <a:prstGeom prst="rect">
            <a:avLst/>
          </a:pr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496524" y="2060478"/>
            <a:ext cx="4565673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Wingdings" charset="2"/>
              <a:buChar char="l"/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Convolutional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Neural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Network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(CNN)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96524" y="3107378"/>
            <a:ext cx="2627642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Wingdings" charset="2"/>
              <a:buChar char="l"/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Random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Forest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(RF)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96524" y="3630827"/>
            <a:ext cx="3733714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Wingdings" charset="2"/>
              <a:buChar char="l"/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Multinomial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Naïve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Bayes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(NB)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96524" y="4169955"/>
            <a:ext cx="3991798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Wingdings" charset="2"/>
              <a:buChar char="l"/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Latent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Dirichlet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Allocation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(LDA)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96524" y="2583928"/>
            <a:ext cx="2924198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Wingdings" charset="2"/>
              <a:buChar char="l"/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Classifier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(EC)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02180" y="4709083"/>
            <a:ext cx="1415772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Wingdings" charset="2"/>
              <a:buChar char="l"/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K-means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右中括弧 2"/>
          <p:cNvSpPr/>
          <p:nvPr/>
        </p:nvSpPr>
        <p:spPr>
          <a:xfrm>
            <a:off x="4597401" y="3352143"/>
            <a:ext cx="159397" cy="1632607"/>
          </a:xfrm>
          <a:prstGeom prst="rightBracke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sz="1350"/>
          </a:p>
        </p:txBody>
      </p:sp>
      <p:sp>
        <p:nvSpPr>
          <p:cNvPr id="15" name="文字方塊 14"/>
          <p:cNvSpPr txBox="1"/>
          <p:nvPr/>
        </p:nvSpPr>
        <p:spPr>
          <a:xfrm>
            <a:off x="4986856" y="3646126"/>
            <a:ext cx="2400016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Bag-of-Word</a:t>
            </a:r>
            <a:r>
              <a:rPr kumimoji="1" lang="zh-CN" altLang="en-US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</a:t>
            </a:r>
            <a:r>
              <a:rPr kumimoji="1" lang="en-US" altLang="zh-CN" kern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BoW</a:t>
            </a:r>
            <a:r>
              <a:rPr kumimoji="1" lang="en-US" altLang="zh-CN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)</a:t>
            </a:r>
            <a:endParaRPr kumimoji="1" lang="zh-TW" altLang="en-US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564390" y="4060176"/>
            <a:ext cx="914033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5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(TF-IDF)</a:t>
            </a:r>
            <a:endParaRPr kumimoji="1" lang="zh-TW" altLang="en-US" sz="1500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007615" y="2060478"/>
            <a:ext cx="1253869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word2vec</a:t>
            </a:r>
            <a:endParaRPr kumimoji="1" lang="zh-TW" altLang="en-US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007616" y="2554928"/>
            <a:ext cx="2105063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patterns</a:t>
            </a:r>
            <a:endParaRPr kumimoji="1" lang="zh-TW" altLang="en-US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19</a:t>
            </a:fld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905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324">
        <p:fade/>
      </p:transition>
    </mc:Choice>
    <mc:Fallback xmlns="">
      <p:transition spd="med" advTm="43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16" grpId="0"/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3862137" cy="5764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1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69525" y="22982"/>
            <a:ext cx="1160895" cy="57246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2400" kern="0">
                <a:latin typeface="Arial"/>
                <a:ea typeface="Times New Roman" charset="0"/>
                <a:cs typeface="Arial"/>
                <a:sym typeface="+mn-lt"/>
              </a:rPr>
              <a:t>Outline</a:t>
            </a:r>
            <a:endParaRPr kumimoji="1" lang="zh-TW" altLang="en-US" sz="2400" kern="0" dirty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18565" y="918732"/>
            <a:ext cx="1988045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 dirty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Introduction</a:t>
            </a:r>
            <a:endParaRPr kumimoji="1" lang="zh-TW" altLang="en-US" sz="2400" kern="0" dirty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22782" y="1561789"/>
            <a:ext cx="2127505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 dirty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Related</a:t>
            </a:r>
            <a:r>
              <a:rPr kumimoji="1" lang="zh-CN" altLang="en-US" sz="2400" kern="0" dirty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Work</a:t>
            </a:r>
            <a:endParaRPr kumimoji="1" lang="zh-TW" altLang="en-US" sz="2400" kern="0" dirty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22782" y="2862193"/>
            <a:ext cx="2106667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Methodology</a:t>
            </a:r>
            <a:endParaRPr kumimoji="1" lang="zh-TW" altLang="en-US" sz="2400" kern="0" dirty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418566" y="3470381"/>
            <a:ext cx="3759362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Experiment</a:t>
            </a:r>
            <a:r>
              <a:rPr kumimoji="1" lang="zh-CN" altLang="en-US" sz="2400" kern="0" dirty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400" kern="0" dirty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Evaluation</a:t>
            </a:r>
            <a:endParaRPr kumimoji="1" lang="zh-TW" altLang="en-US" sz="2400" kern="0" dirty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18566" y="4090192"/>
            <a:ext cx="1914307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Conclusions</a:t>
            </a:r>
            <a:endParaRPr kumimoji="1" lang="zh-TW" altLang="en-US" sz="2400" kern="0" dirty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18565" y="2219135"/>
            <a:ext cx="161614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Objective</a:t>
            </a:r>
            <a:endParaRPr kumimoji="1" lang="zh-TW" altLang="en-US" sz="24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2896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86">
        <p:fade/>
      </p:transition>
    </mc:Choice>
    <mc:Fallback xmlns="">
      <p:transition spd="med" advTm="398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5881256" cy="5764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1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69526" y="22982"/>
            <a:ext cx="5251759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Parameter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Estimation</a:t>
            </a:r>
            <a:endParaRPr kumimoji="1" lang="zh-TW" altLang="en-US" sz="2400" kern="0" dirty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69525" y="1679348"/>
            <a:ext cx="5080237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Wingdings" charset="2"/>
              <a:buChar char="l"/>
            </a:pP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Expectation-Maximization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(EM)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Algorithm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369525" y="1095593"/>
                <a:ext cx="1165191" cy="3325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5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500" i="1">
                              <a:latin typeface="Cambria Math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altLang="zh-CN" sz="15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500" b="1" i="1">
                                  <a:latin typeface="Cambria Math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1500" i="1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1500" i="1">
                              <a:latin typeface="Cambria Math" charset="0"/>
                            </a:rPr>
                            <m:t>,</m:t>
                          </m:r>
                          <m:r>
                            <a:rPr lang="zh-CN" altLang="en-US" sz="1500" i="1">
                              <a:latin typeface="Cambria Math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15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500" b="1">
                                  <a:latin typeface="Cambria Math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altLang="zh-CN" sz="1500" i="1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1500" i="1">
                              <a:latin typeface="Cambria Math" charset="0"/>
                            </a:rPr>
                            <m:t>}</m:t>
                          </m:r>
                        </m:e>
                        <m:sub>
                          <m:r>
                            <a:rPr lang="en-US" altLang="zh-CN" sz="15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altLang="zh-CN" sz="15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500" i="1">
                              <a:latin typeface="Cambria Math" charset="0"/>
                            </a:rPr>
                            <m:t>𝐾</m:t>
                          </m:r>
                        </m:sup>
                      </m:sSubSup>
                    </m:oMath>
                  </m:oMathPara>
                </a14:m>
                <a:endParaRPr lang="zh-CN" altLang="en-US" sz="15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25" y="1095593"/>
                <a:ext cx="1165191" cy="332527"/>
              </a:xfrm>
              <a:prstGeom prst="rect">
                <a:avLst/>
              </a:prstGeom>
              <a:blipFill rotWithShape="0">
                <a:blip r:embed="rId3"/>
                <a:stretch>
                  <a:fillRect b="-129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>
          <a:xfrm>
            <a:off x="379961" y="1075714"/>
            <a:ext cx="1112612" cy="408206"/>
          </a:xfrm>
          <a:prstGeom prst="rect">
            <a:avLst/>
          </a:pr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14" y="2567822"/>
            <a:ext cx="4456231" cy="3177371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20</a:t>
            </a:fld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261" y="2567822"/>
            <a:ext cx="4244963" cy="1517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5324215" y="4764090"/>
                <a:ext cx="3379580" cy="452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450"/>
                  </a:spcBef>
                </a:pPr>
                <a:r>
                  <a:rPr kumimoji="1" lang="en-US" altLang="zh-CN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Iteratively</a:t>
                </a:r>
                <a:r>
                  <a:rPr kumimoji="1" lang="zh-CN" altLang="en-US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calculate</a:t>
                </a:r>
                <a:r>
                  <a:rPr kumimoji="1" lang="zh-CN" altLang="en-US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en-US" altLang="zh-CN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and</a:t>
                </a:r>
                <a:r>
                  <a:rPr kumimoji="1" lang="zh-CN" altLang="en-US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 charset="0"/>
                          </a:rPr>
                          <m:t>𝚺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endParaRPr kumimoji="1" lang="zh-TW" altLang="en-US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215" y="4764090"/>
                <a:ext cx="3379580" cy="452432"/>
              </a:xfrm>
              <a:prstGeom prst="rect">
                <a:avLst/>
              </a:prstGeom>
              <a:blipFill rotWithShape="0">
                <a:blip r:embed="rId6"/>
                <a:stretch>
                  <a:fillRect l="-1441" b="-135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023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179">
        <p:fade/>
      </p:transition>
    </mc:Choice>
    <mc:Fallback xmlns="">
      <p:transition spd="med" advTm="171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3862137" cy="5764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1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69525" y="22982"/>
            <a:ext cx="1160895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Outline</a:t>
            </a:r>
            <a:endParaRPr kumimoji="1" lang="zh-TW" altLang="en-US" sz="2400" kern="0" dirty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69524" y="1042476"/>
            <a:ext cx="1988045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Introduction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69524" y="1753999"/>
            <a:ext cx="2127505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Related</a:t>
            </a:r>
            <a:r>
              <a:rPr kumimoji="1" lang="zh-CN" altLang="en-US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Work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69524" y="2429142"/>
            <a:ext cx="2106667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Methodology</a:t>
            </a:r>
            <a:endParaRPr kumimoji="1" lang="zh-TW" altLang="en-US" sz="2400" kern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69524" y="3088562"/>
            <a:ext cx="3759362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Experiment</a:t>
            </a:r>
            <a:r>
              <a:rPr kumimoji="1" lang="zh-CN" altLang="en-US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Evaluation</a:t>
            </a:r>
            <a:endParaRPr kumimoji="1" lang="zh-TW" altLang="en-US" sz="24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69524" y="5513671"/>
            <a:ext cx="1795684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Conclusion</a:t>
            </a:r>
            <a:endParaRPr kumimoji="1" lang="zh-TW" altLang="en-US" sz="2400" kern="0" dirty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08531" y="3601361"/>
            <a:ext cx="3299301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Data</a:t>
            </a:r>
            <a:r>
              <a:rPr kumimoji="1" lang="zh-CN" altLang="en-US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Collection</a:t>
            </a:r>
            <a:r>
              <a:rPr kumimoji="1" lang="zh-CN" altLang="en-US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Processing</a:t>
            </a:r>
            <a:endParaRPr kumimoji="1" lang="zh-TW" altLang="en-US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08531" y="4056420"/>
            <a:ext cx="3113353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kern="0" dirty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Possible</a:t>
            </a:r>
            <a:r>
              <a:rPr kumimoji="1" lang="zh-CN" altLang="en-US" kern="0" dirty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kern="0" dirty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Extraction</a:t>
            </a:r>
            <a:endParaRPr kumimoji="1" lang="zh-TW" altLang="en-US" kern="0" dirty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08531" y="4475686"/>
            <a:ext cx="2068195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r>
              <a:rPr kumimoji="1" lang="zh-CN" altLang="en-US" kern="0" dirty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Evaluation</a:t>
            </a:r>
            <a:endParaRPr kumimoji="1" lang="zh-TW" altLang="en-US" kern="0" dirty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08531" y="4902170"/>
            <a:ext cx="2414444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Clr>
                <a:schemeClr val="bg2">
                  <a:lumMod val="50000"/>
                </a:schemeClr>
              </a:buClr>
              <a:buFont typeface="Arial" charset="0"/>
              <a:buChar char="•"/>
            </a:pPr>
            <a:r>
              <a:rPr kumimoji="1" lang="en-US" altLang="zh-CN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kern="0" dirty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Evaluation</a:t>
            </a:r>
            <a:endParaRPr kumimoji="1" lang="zh-TW" altLang="en-US" kern="0" dirty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9996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905">
        <p:fade/>
      </p:transition>
    </mc:Choice>
    <mc:Fallback xmlns="">
      <p:transition spd="med" advTm="590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6691929" cy="5764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1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69525" y="22982"/>
            <a:ext cx="603883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Data</a:t>
            </a:r>
            <a:r>
              <a:rPr kumimoji="1" lang="zh-CN" altLang="en-US" sz="21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Collection</a:t>
            </a:r>
            <a:r>
              <a:rPr kumimoji="1" lang="zh-CN" altLang="en-US" sz="21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and</a:t>
            </a:r>
            <a:r>
              <a:rPr kumimoji="1" lang="zh-CN" altLang="en-US" sz="21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Processing</a:t>
            </a:r>
            <a:endParaRPr kumimoji="1" lang="zh-TW" altLang="en-US" sz="2100" kern="0" dirty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369525" y="1130381"/>
            <a:ext cx="43172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Wingdings" charset="2"/>
              <a:buChar char="l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Select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typical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social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media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texts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2062" y="6300631"/>
            <a:ext cx="787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i="1" dirty="0">
                <a:solidFill>
                  <a:srgbClr val="0070C0"/>
                </a:solidFill>
                <a:latin typeface="Arial" charset="0"/>
              </a:rPr>
              <a:t>Daniel </a:t>
            </a:r>
            <a:r>
              <a:rPr lang="en-US" altLang="zh-TW" sz="1200" i="1" dirty="0" err="1">
                <a:solidFill>
                  <a:srgbClr val="0070C0"/>
                </a:solidFill>
                <a:latin typeface="Arial" charset="0"/>
              </a:rPr>
              <a:t>Preotiuc</a:t>
            </a:r>
            <a:r>
              <a:rPr lang="en-US" altLang="zh-TW" sz="1200" i="1" dirty="0">
                <a:solidFill>
                  <a:srgbClr val="0070C0"/>
                </a:solidFill>
                <a:latin typeface="Arial" charset="0"/>
              </a:rPr>
              <a:t>-Pietro, </a:t>
            </a:r>
            <a:r>
              <a:rPr lang="en-US" altLang="zh-CN" sz="1200" i="1" dirty="0">
                <a:solidFill>
                  <a:srgbClr val="0070C0"/>
                </a:solidFill>
                <a:latin typeface="Arial" charset="0"/>
              </a:rPr>
              <a:t>etc</a:t>
            </a:r>
            <a:r>
              <a:rPr lang="en-US" altLang="zh-TW" sz="1200" i="1" dirty="0">
                <a:solidFill>
                  <a:srgbClr val="0070C0"/>
                </a:solidFill>
                <a:latin typeface="Arial" charset="0"/>
              </a:rPr>
              <a:t>. Modelling valence</a:t>
            </a:r>
            <a:r>
              <a:rPr lang="zh-CN" altLang="en-US" sz="1200" i="1" dirty="0">
                <a:solidFill>
                  <a:srgbClr val="0070C0"/>
                </a:solidFill>
                <a:latin typeface="Arial" charset="0"/>
              </a:rPr>
              <a:t> </a:t>
            </a:r>
            <a:r>
              <a:rPr lang="en-US" altLang="zh-TW" sz="1200" i="1" dirty="0">
                <a:solidFill>
                  <a:srgbClr val="0070C0"/>
                </a:solidFill>
                <a:latin typeface="Arial" charset="0"/>
              </a:rPr>
              <a:t>and arousal in </a:t>
            </a:r>
            <a:r>
              <a:rPr lang="en-US" altLang="zh-TW" sz="1200" i="1" dirty="0" err="1">
                <a:solidFill>
                  <a:srgbClr val="0070C0"/>
                </a:solidFill>
                <a:latin typeface="Arial" charset="0"/>
              </a:rPr>
              <a:t>facebook</a:t>
            </a:r>
            <a:r>
              <a:rPr lang="en-US" altLang="zh-TW" sz="1200" i="1" dirty="0">
                <a:solidFill>
                  <a:srgbClr val="0070C0"/>
                </a:solidFill>
                <a:latin typeface="Arial" charset="0"/>
              </a:rPr>
              <a:t> posts. In</a:t>
            </a:r>
            <a:r>
              <a:rPr lang="zh-CN" altLang="en-US" sz="1200" i="1" dirty="0">
                <a:solidFill>
                  <a:srgbClr val="0070C0"/>
                </a:solidFill>
                <a:latin typeface="Arial" charset="0"/>
              </a:rPr>
              <a:t> </a:t>
            </a:r>
            <a:r>
              <a:rPr lang="en-US" altLang="zh-TW" sz="1200" i="1" dirty="0">
                <a:solidFill>
                  <a:srgbClr val="0070C0"/>
                </a:solidFill>
                <a:latin typeface="Arial" charset="0"/>
              </a:rPr>
              <a:t>Proceedings of NAACL-HLT, pages 9–15, 2016.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660470" y="2122897"/>
            <a:ext cx="5719836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Each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has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been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rated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two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professional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annotators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660470" y="2555890"/>
                <a:ext cx="4396653" cy="4124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450"/>
                  </a:spcBef>
                </a:pPr>
                <a:r>
                  <a:rPr kumimoji="1" lang="en-US" altLang="zh-CN" sz="16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Inner-annotator</a:t>
                </a:r>
                <a:r>
                  <a:rPr kumimoji="1" lang="zh-CN" altLang="en-US" sz="16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agreement</a:t>
                </a:r>
                <a:r>
                  <a:rPr kumimoji="1" lang="zh-CN" altLang="en-US" sz="16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sz="16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Kappa</a:t>
                </a:r>
                <a:r>
                  <a:rPr kumimoji="1" lang="zh-CN" altLang="en-US" sz="1600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600" i="1" kern="0"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𝜅</m:t>
                    </m:r>
                    <m:r>
                      <a:rPr kumimoji="1" lang="en-US" altLang="zh-CN" sz="1600" i="1" kern="0">
                        <a:latin typeface="Cambria Math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=0.93</m:t>
                    </m:r>
                  </m:oMath>
                </a14:m>
                <a:endParaRPr kumimoji="1" lang="zh-TW" altLang="en-US" sz="1600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70" y="2555890"/>
                <a:ext cx="4396653" cy="412421"/>
              </a:xfrm>
              <a:prstGeom prst="rect">
                <a:avLst/>
              </a:prstGeom>
              <a:blipFill rotWithShape="0">
                <a:blip r:embed="rId3"/>
                <a:stretch>
                  <a:fillRect l="-693" b="-102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字方塊 28"/>
          <p:cNvSpPr txBox="1"/>
          <p:nvPr/>
        </p:nvSpPr>
        <p:spPr>
          <a:xfrm>
            <a:off x="369525" y="3168235"/>
            <a:ext cx="253146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Wingdings" charset="2"/>
              <a:buChar char="l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Selection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Criteria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660468" y="3686446"/>
            <a:ext cx="7443063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Arial" charset="0"/>
              <a:buChar char="•"/>
            </a:pP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Difference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two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annotators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less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than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660468" y="4168878"/>
            <a:ext cx="1928733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Arial" charset="0"/>
              <a:buChar char="•"/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Eight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922307" y="4581299"/>
            <a:ext cx="1879543" cy="1565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450"/>
              </a:spcBef>
              <a:buFont typeface="Wingdings" charset="2"/>
              <a:buChar char="p"/>
            </a:pPr>
            <a:r>
              <a:rPr kumimoji="1" lang="en-US" altLang="zh-CN" sz="16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endParaRPr kumimoji="1" lang="zh-CN" altLang="en-US" sz="1600" i="1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30000"/>
              </a:lnSpc>
              <a:spcBef>
                <a:spcPts val="450"/>
              </a:spcBef>
              <a:buFont typeface="Wingdings" charset="2"/>
              <a:buChar char="p"/>
            </a:pPr>
            <a:r>
              <a:rPr kumimoji="1" lang="en-US" altLang="zh-CN" sz="16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CN" altLang="en-US" sz="1600" i="1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30000"/>
              </a:lnSpc>
              <a:spcBef>
                <a:spcPts val="450"/>
              </a:spcBef>
              <a:buFont typeface="Wingdings" charset="2"/>
              <a:buChar char="p"/>
            </a:pPr>
            <a:r>
              <a:rPr kumimoji="1" lang="en-US" altLang="zh-CN" sz="16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</a:t>
            </a:r>
            <a:endParaRPr kumimoji="1" lang="zh-CN" altLang="en-US" sz="1600" i="1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30000"/>
              </a:lnSpc>
              <a:spcBef>
                <a:spcPts val="450"/>
              </a:spcBef>
              <a:buFont typeface="Wingdings" charset="2"/>
              <a:buChar char="p"/>
            </a:pPr>
            <a:r>
              <a:rPr kumimoji="1" lang="en-US" altLang="zh-CN" sz="16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endParaRPr kumimoji="1" lang="zh-TW" altLang="en-US" sz="1600" i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22</a:t>
            </a:fld>
            <a:endParaRPr kumimoji="1"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660468" y="1703456"/>
            <a:ext cx="2403222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Released</a:t>
            </a:r>
            <a:r>
              <a:rPr kumimoji="1"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 dirty="0" err="1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Danel</a:t>
            </a:r>
            <a:r>
              <a:rPr kumimoji="1" lang="zh-CN" altLang="en-US" sz="16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etc</a:t>
            </a: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795643" y="4581299"/>
            <a:ext cx="1669046" cy="1565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450"/>
              </a:spcBef>
              <a:buFont typeface="Wingdings" charset="2"/>
              <a:buChar char="p"/>
            </a:pPr>
            <a:r>
              <a:rPr kumimoji="1" lang="en-US" altLang="zh-CN" sz="16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anger,</a:t>
            </a:r>
            <a:endParaRPr kumimoji="1" lang="zh-CN" altLang="en-US" sz="1600" i="1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30000"/>
              </a:lnSpc>
              <a:spcBef>
                <a:spcPts val="450"/>
              </a:spcBef>
              <a:buFont typeface="Wingdings" charset="2"/>
              <a:buChar char="p"/>
            </a:pPr>
            <a:r>
              <a:rPr kumimoji="1" lang="en-US" altLang="zh-CN" sz="16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endParaRPr kumimoji="1" lang="zh-CN" altLang="en-US" sz="1600" i="1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30000"/>
              </a:lnSpc>
              <a:spcBef>
                <a:spcPts val="450"/>
              </a:spcBef>
              <a:buFont typeface="Wingdings" charset="2"/>
              <a:buChar char="p"/>
            </a:pPr>
            <a:r>
              <a:rPr kumimoji="1" lang="en-US" altLang="zh-CN" sz="16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disgust,</a:t>
            </a:r>
            <a:endParaRPr kumimoji="1" lang="zh-CN" altLang="en-US" sz="1600" i="1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30000"/>
              </a:lnSpc>
              <a:spcBef>
                <a:spcPts val="450"/>
              </a:spcBef>
              <a:buFont typeface="Wingdings" charset="2"/>
              <a:buChar char="p"/>
            </a:pPr>
            <a:r>
              <a:rPr kumimoji="1" lang="en-US" altLang="zh-CN" sz="16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endParaRPr kumimoji="1" lang="zh-TW" altLang="en-US" sz="1600" i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4671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1602">
        <p:fade/>
      </p:transition>
    </mc:Choice>
    <mc:Fallback xmlns="">
      <p:transition spd="med" advTm="5160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6753387" cy="5764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1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69525" y="22982"/>
            <a:ext cx="5832046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Data</a:t>
            </a:r>
            <a:r>
              <a:rPr kumimoji="1" lang="zh-CN" altLang="en-US" sz="21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Collection</a:t>
            </a:r>
            <a:r>
              <a:rPr kumimoji="1" lang="zh-CN" altLang="en-US" sz="21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and</a:t>
            </a:r>
            <a:r>
              <a:rPr kumimoji="1" lang="zh-CN" altLang="en-US" sz="21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Processing</a:t>
            </a:r>
            <a:endParaRPr kumimoji="1" lang="zh-TW" altLang="en-US" sz="2100" kern="0" dirty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69525" y="1008936"/>
            <a:ext cx="832150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Wingdings" charset="2"/>
              <a:buChar char="l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collection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conducted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Amazon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Mechanical</a:t>
            </a:r>
            <a:r>
              <a:rPr kumimoji="1" lang="zh-CN" altLang="en-US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Turk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(AMT)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106" y="2684653"/>
            <a:ext cx="397685" cy="51574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521" y="3131789"/>
            <a:ext cx="416270" cy="539849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3474804" y="3626674"/>
            <a:ext cx="544765" cy="46743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……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106" y="4071598"/>
            <a:ext cx="397685" cy="51574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647" y="2764463"/>
            <a:ext cx="336627" cy="33662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647" y="3235701"/>
            <a:ext cx="336627" cy="336627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4648045" y="3665677"/>
            <a:ext cx="544765" cy="27988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…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647" y="3971717"/>
            <a:ext cx="336627" cy="336627"/>
          </a:xfrm>
          <a:prstGeom prst="rect">
            <a:avLst/>
          </a:prstGeom>
        </p:spPr>
      </p:pic>
      <p:cxnSp>
        <p:nvCxnSpPr>
          <p:cNvPr id="17" name="直線接點 16"/>
          <p:cNvCxnSpPr>
            <a:stCxn id="9" idx="3"/>
            <a:endCxn id="12" idx="1"/>
          </p:cNvCxnSpPr>
          <p:nvPr/>
        </p:nvCxnSpPr>
        <p:spPr>
          <a:xfrm flipV="1">
            <a:off x="3863791" y="2932776"/>
            <a:ext cx="788856" cy="468938"/>
          </a:xfrm>
          <a:prstGeom prst="line">
            <a:avLst/>
          </a:prstGeom>
          <a:ln w="158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>
            <a:stCxn id="9" idx="3"/>
            <a:endCxn id="13" idx="1"/>
          </p:cNvCxnSpPr>
          <p:nvPr/>
        </p:nvCxnSpPr>
        <p:spPr>
          <a:xfrm>
            <a:off x="3863791" y="3401714"/>
            <a:ext cx="788856" cy="2301"/>
          </a:xfrm>
          <a:prstGeom prst="line">
            <a:avLst/>
          </a:prstGeom>
          <a:ln w="158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>
            <a:stCxn id="9" idx="3"/>
            <a:endCxn id="15" idx="1"/>
          </p:cNvCxnSpPr>
          <p:nvPr/>
        </p:nvCxnSpPr>
        <p:spPr>
          <a:xfrm>
            <a:off x="3863791" y="3401713"/>
            <a:ext cx="788856" cy="738317"/>
          </a:xfrm>
          <a:prstGeom prst="line">
            <a:avLst/>
          </a:prstGeom>
          <a:ln w="158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8" t="8889" r="9035" b="4926"/>
          <a:stretch/>
        </p:blipFill>
        <p:spPr>
          <a:xfrm>
            <a:off x="6201571" y="2688796"/>
            <a:ext cx="1393169" cy="1428398"/>
          </a:xfrm>
          <a:prstGeom prst="rect">
            <a:avLst/>
          </a:prstGeom>
        </p:spPr>
      </p:pic>
      <p:cxnSp>
        <p:nvCxnSpPr>
          <p:cNvPr id="26" name="直線接點 25"/>
          <p:cNvCxnSpPr>
            <a:stCxn id="12" idx="3"/>
            <a:endCxn id="25" idx="1"/>
          </p:cNvCxnSpPr>
          <p:nvPr/>
        </p:nvCxnSpPr>
        <p:spPr>
          <a:xfrm>
            <a:off x="4989274" y="2932777"/>
            <a:ext cx="1212297" cy="470219"/>
          </a:xfrm>
          <a:prstGeom prst="line">
            <a:avLst/>
          </a:prstGeom>
          <a:ln w="158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>
            <a:stCxn id="13" idx="3"/>
            <a:endCxn id="25" idx="1"/>
          </p:cNvCxnSpPr>
          <p:nvPr/>
        </p:nvCxnSpPr>
        <p:spPr>
          <a:xfrm flipV="1">
            <a:off x="4989274" y="3402996"/>
            <a:ext cx="1212297" cy="1019"/>
          </a:xfrm>
          <a:prstGeom prst="line">
            <a:avLst/>
          </a:prstGeom>
          <a:ln w="158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>
            <a:stCxn id="15" idx="3"/>
            <a:endCxn id="25" idx="1"/>
          </p:cNvCxnSpPr>
          <p:nvPr/>
        </p:nvCxnSpPr>
        <p:spPr>
          <a:xfrm flipV="1">
            <a:off x="4989274" y="3402996"/>
            <a:ext cx="1212297" cy="737035"/>
          </a:xfrm>
          <a:prstGeom prst="line">
            <a:avLst/>
          </a:prstGeom>
          <a:ln w="158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668496" y="1543809"/>
            <a:ext cx="6696064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147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texts,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each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which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rated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30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different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annotators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3202251" y="4608968"/>
            <a:ext cx="989373" cy="362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350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147</a:t>
            </a:r>
            <a:r>
              <a:rPr kumimoji="1" lang="zh-CN" altLang="en-US" sz="1350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350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texts</a:t>
            </a:r>
            <a:endParaRPr kumimoji="1" lang="zh-TW" altLang="en-US" sz="1350" b="1" ker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4309881" y="4608968"/>
            <a:ext cx="1404552" cy="362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350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30</a:t>
            </a:r>
            <a:r>
              <a:rPr kumimoji="1" lang="zh-CN" altLang="en-US" sz="1350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350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annotators</a:t>
            </a:r>
            <a:endParaRPr kumimoji="1" lang="zh-TW" altLang="en-US" sz="1350" b="1" ker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02" y="3013082"/>
            <a:ext cx="2237960" cy="455553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02" y="3637673"/>
            <a:ext cx="2237960" cy="455553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125161" y="6356350"/>
            <a:ext cx="2645276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500" i="1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[</a:t>
            </a:r>
            <a:r>
              <a:rPr lang="en-US" altLang="zh-TW" sz="1500">
                <a:solidFill>
                  <a:srgbClr val="0070C0"/>
                </a:solidFill>
              </a:rPr>
              <a:t>Alberto </a:t>
            </a:r>
            <a:r>
              <a:rPr lang="en-US" altLang="zh-TW" sz="1500" dirty="0" err="1">
                <a:solidFill>
                  <a:srgbClr val="0070C0"/>
                </a:solidFill>
              </a:rPr>
              <a:t>Betella</a:t>
            </a:r>
            <a:r>
              <a:rPr lang="zh-CN" altLang="en-US" sz="1500" dirty="0">
                <a:solidFill>
                  <a:srgbClr val="0070C0"/>
                </a:solidFill>
              </a:rPr>
              <a:t> </a:t>
            </a:r>
            <a:r>
              <a:rPr lang="en-US" altLang="zh-CN" sz="1500" dirty="0">
                <a:solidFill>
                  <a:srgbClr val="0070C0"/>
                </a:solidFill>
              </a:rPr>
              <a:t>etc.,</a:t>
            </a:r>
            <a:r>
              <a:rPr lang="zh-CN" altLang="en-US" sz="1500" dirty="0">
                <a:solidFill>
                  <a:srgbClr val="0070C0"/>
                </a:solidFill>
              </a:rPr>
              <a:t> </a:t>
            </a:r>
            <a:r>
              <a:rPr lang="en-US" altLang="zh-CN" sz="1500" dirty="0">
                <a:solidFill>
                  <a:srgbClr val="0070C0"/>
                </a:solidFill>
              </a:rPr>
              <a:t>2016</a:t>
            </a:r>
            <a:r>
              <a:rPr kumimoji="1" lang="en-US" altLang="zh-CN" sz="1500" i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]</a:t>
            </a:r>
            <a:endParaRPr kumimoji="1" lang="zh-TW" altLang="en-US" sz="1500" i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577045" y="4282157"/>
            <a:ext cx="813043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Range:</a:t>
            </a:r>
            <a:endParaRPr kumimoji="1" lang="zh-TW" altLang="en-US" sz="15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6577044" y="4669720"/>
            <a:ext cx="1433406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1~9</a:t>
            </a:r>
            <a:endParaRPr kumimoji="1" lang="zh-TW" altLang="en-US" sz="15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6577044" y="5039053"/>
            <a:ext cx="1409360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1~9</a:t>
            </a:r>
            <a:endParaRPr kumimoji="1" lang="zh-TW" altLang="en-US" sz="15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1023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823">
        <p:fade/>
      </p:transition>
    </mc:Choice>
    <mc:Fallback xmlns="">
      <p:transition spd="med" advTm="1982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6753387" cy="5764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1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69525" y="22982"/>
            <a:ext cx="5832046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Data</a:t>
            </a:r>
            <a:r>
              <a:rPr kumimoji="1" lang="zh-CN" altLang="en-US" sz="21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Collection</a:t>
            </a:r>
            <a:r>
              <a:rPr kumimoji="1" lang="zh-CN" altLang="en-US" sz="21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and</a:t>
            </a:r>
            <a:r>
              <a:rPr kumimoji="1" lang="zh-CN" altLang="en-US" sz="21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Processing</a:t>
            </a:r>
            <a:endParaRPr kumimoji="1" lang="zh-TW" altLang="en-US" sz="2100" kern="0" dirty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69525" y="994649"/>
            <a:ext cx="256352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Wingdings" charset="2"/>
              <a:buChar char="l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Outlier</a:t>
            </a:r>
            <a:r>
              <a:rPr kumimoji="1"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Detection</a:t>
            </a:r>
            <a:endParaRPr kumimoji="1" lang="zh-TW" altLang="en-US" sz="20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8" t="7684" r="8494" b="5311"/>
          <a:stretch/>
        </p:blipFill>
        <p:spPr>
          <a:xfrm>
            <a:off x="565778" y="1698517"/>
            <a:ext cx="1898453" cy="196479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8" t="7233" r="8494" b="5310"/>
          <a:stretch/>
        </p:blipFill>
        <p:spPr>
          <a:xfrm>
            <a:off x="2510725" y="1698517"/>
            <a:ext cx="1894668" cy="197106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7" t="7458" r="8720" b="5085"/>
          <a:stretch/>
        </p:blipFill>
        <p:spPr>
          <a:xfrm>
            <a:off x="4451887" y="1698517"/>
            <a:ext cx="1902320" cy="1973721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4" t="7233" r="7815" b="5084"/>
          <a:stretch/>
        </p:blipFill>
        <p:spPr>
          <a:xfrm>
            <a:off x="6400702" y="1698517"/>
            <a:ext cx="1904030" cy="1964797"/>
          </a:xfrm>
          <a:prstGeom prst="rect">
            <a:avLst/>
          </a:prstGeom>
        </p:spPr>
      </p:pic>
      <p:sp>
        <p:nvSpPr>
          <p:cNvPr id="2" name="橢圓 1"/>
          <p:cNvSpPr/>
          <p:nvPr/>
        </p:nvSpPr>
        <p:spPr>
          <a:xfrm>
            <a:off x="2141883" y="1870725"/>
            <a:ext cx="258417" cy="248478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橢圓 9"/>
          <p:cNvSpPr/>
          <p:nvPr/>
        </p:nvSpPr>
        <p:spPr>
          <a:xfrm>
            <a:off x="2671822" y="3252265"/>
            <a:ext cx="258417" cy="248478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6039019" y="1816060"/>
            <a:ext cx="258417" cy="248478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橢圓 11"/>
          <p:cNvSpPr/>
          <p:nvPr/>
        </p:nvSpPr>
        <p:spPr>
          <a:xfrm rot="349440">
            <a:off x="5611637" y="2750339"/>
            <a:ext cx="258417" cy="538272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6555854" y="3252265"/>
            <a:ext cx="258417" cy="248478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567701" y="3804624"/>
                <a:ext cx="2999860" cy="655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45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sz="16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6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zh-CN" sz="1600" i="1" ker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1600" i="1" ker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16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𝑣</m:t>
                              </m:r>
                            </m:sub>
                          </m:sSub>
                          <m:r>
                            <a:rPr kumimoji="1" lang="en-US" altLang="zh-CN" sz="16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16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zh-CN" sz="1600" i="1" ker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1600" i="1" ker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16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16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=(</m:t>
                      </m:r>
                      <m:f>
                        <m:fPr>
                          <m:ctrlPr>
                            <a:rPr kumimoji="1" lang="bg-BG" altLang="zh-CN" sz="16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fPr>
                        <m:num>
                          <m:r>
                            <a:rPr kumimoji="1" lang="en-US" altLang="zh-CN" sz="16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16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sz="16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16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𝑖</m:t>
                          </m:r>
                          <m:r>
                            <a:rPr kumimoji="1" lang="en-US" altLang="zh-CN" sz="16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16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16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sz="16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16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,</m:t>
                          </m:r>
                          <m:r>
                            <a:rPr kumimoji="1" lang="zh-CN" altLang="en-US" sz="16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 </m:t>
                          </m:r>
                        </m:e>
                      </m:nary>
                      <m:f>
                        <m:fPr>
                          <m:ctrlPr>
                            <a:rPr kumimoji="1" lang="bg-BG" altLang="zh-CN" sz="16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fPr>
                        <m:num>
                          <m:r>
                            <a:rPr kumimoji="1" lang="en-US" altLang="zh-CN" sz="16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16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sz="16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16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𝑖</m:t>
                          </m:r>
                          <m:r>
                            <a:rPr kumimoji="1" lang="en-US" altLang="zh-CN" sz="16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16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16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16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kumimoji="1" lang="en-US" altLang="zh-CN" sz="16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kumimoji="1" lang="zh-TW" altLang="en-US" sz="1600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01" y="3804624"/>
                <a:ext cx="2999860" cy="65524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565778" y="4665723"/>
                <a:ext cx="2705997" cy="3876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45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6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𝑑</m:t>
                          </m:r>
                        </m:e>
                        <m:sub>
                          <m:r>
                            <a:rPr kumimoji="1" lang="en-US" altLang="zh-CN" sz="16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16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16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1" lang="en-US" altLang="zh-CN" sz="16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1600" i="1" ker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1600" i="1" kern="0">
                                          <a:latin typeface="Cambria Math" charset="0"/>
                                          <a:ea typeface="微软雅黑" panose="020B0503020204020204" pitchFamily="34" charset="-122"/>
                                          <a:cs typeface="+mn-ea"/>
                                          <a:sym typeface="+mn-lt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600" i="1" kern="0">
                                          <a:latin typeface="Cambria Math" charset="0"/>
                                          <a:ea typeface="微软雅黑" panose="020B0503020204020204" pitchFamily="34" charset="-122"/>
                                          <a:cs typeface="+mn-ea"/>
                                          <a:sym typeface="+mn-lt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zh-CN" sz="1600" i="1" kern="0">
                                          <a:latin typeface="Cambria Math" charset="0"/>
                                          <a:ea typeface="微软雅黑" panose="020B0503020204020204" pitchFamily="34" charset="-122"/>
                                          <a:cs typeface="+mn-ea"/>
                                          <a:sym typeface="+mn-lt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sz="1600" i="1" ker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1600" i="1" kern="0">
                                          <a:latin typeface="Cambria Math" charset="0"/>
                                          <a:ea typeface="微软雅黑" panose="020B0503020204020204" pitchFamily="34" charset="-122"/>
                                          <a:cs typeface="+mn-ea"/>
                                          <a:sym typeface="+mn-lt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zh-CN" sz="1600" i="1" kern="0">
                                              <a:latin typeface="Cambria Math" charset="0"/>
                                              <a:ea typeface="微软雅黑" panose="020B0503020204020204" pitchFamily="34" charset="-122"/>
                                              <a:cs typeface="+mn-ea"/>
                                              <a:sym typeface="+mn-lt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zh-CN" sz="1600" i="1" kern="0">
                                              <a:latin typeface="Cambria Math" charset="0"/>
                                              <a:ea typeface="微软雅黑" panose="020B0503020204020204" pitchFamily="34" charset="-122"/>
                                              <a:cs typeface="+mn-ea"/>
                                              <a:sym typeface="+mn-lt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zh-CN" sz="1600" i="1" kern="0">
                                          <a:latin typeface="Cambria Math" charset="0"/>
                                          <a:ea typeface="微软雅黑" panose="020B0503020204020204" pitchFamily="34" charset="-122"/>
                                          <a:cs typeface="+mn-ea"/>
                                          <a:sym typeface="+mn-lt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zh-CN" sz="16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16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zh-CN" sz="16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1600" i="1" ker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1600" i="1" kern="0">
                                          <a:latin typeface="Cambria Math" charset="0"/>
                                          <a:ea typeface="微软雅黑" panose="020B0503020204020204" pitchFamily="34" charset="-122"/>
                                          <a:cs typeface="+mn-ea"/>
                                          <a:sym typeface="+mn-lt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600" i="1" kern="0">
                                          <a:latin typeface="Cambria Math" charset="0"/>
                                          <a:ea typeface="微软雅黑" panose="020B0503020204020204" pitchFamily="34" charset="-122"/>
                                          <a:cs typeface="+mn-ea"/>
                                          <a:sym typeface="+mn-lt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zh-CN" sz="1600" i="1" kern="0">
                                          <a:latin typeface="Cambria Math" charset="0"/>
                                          <a:ea typeface="微软雅黑" panose="020B0503020204020204" pitchFamily="34" charset="-122"/>
                                          <a:cs typeface="+mn-ea"/>
                                          <a:sym typeface="+mn-lt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sz="1600" i="1" ker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1600" i="1" kern="0">
                                          <a:latin typeface="Cambria Math" charset="0"/>
                                          <a:ea typeface="微软雅黑" panose="020B0503020204020204" pitchFamily="34" charset="-122"/>
                                          <a:cs typeface="+mn-ea"/>
                                          <a:sym typeface="+mn-lt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zh-CN" sz="1600" i="1" kern="0">
                                              <a:latin typeface="Cambria Math" charset="0"/>
                                              <a:ea typeface="微软雅黑" panose="020B0503020204020204" pitchFamily="34" charset="-122"/>
                                              <a:cs typeface="+mn-ea"/>
                                              <a:sym typeface="+mn-lt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zh-CN" sz="1600" i="1" kern="0">
                                              <a:latin typeface="Cambria Math" charset="0"/>
                                              <a:ea typeface="微软雅黑" panose="020B0503020204020204" pitchFamily="34" charset="-122"/>
                                              <a:cs typeface="+mn-ea"/>
                                              <a:sym typeface="+mn-lt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zh-CN" sz="1600" i="1" kern="0">
                                          <a:latin typeface="Cambria Math" charset="0"/>
                                          <a:ea typeface="微软雅黑" panose="020B0503020204020204" pitchFamily="34" charset="-122"/>
                                          <a:cs typeface="+mn-ea"/>
                                          <a:sym typeface="+mn-lt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zh-CN" sz="16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kumimoji="1" lang="zh-TW" altLang="en-US" sz="16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78" y="4665723"/>
                <a:ext cx="2705997" cy="38767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565778" y="5232445"/>
                <a:ext cx="1364348" cy="655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45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1" lang="zh-TW" altLang="en-US" sz="16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accPr>
                        <m:e>
                          <m:r>
                            <a:rPr kumimoji="1" lang="en-US" altLang="zh-CN" sz="16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𝑑</m:t>
                          </m:r>
                        </m:e>
                      </m:acc>
                      <m:r>
                        <a:rPr kumimoji="1" lang="en-US" altLang="zh-CN" sz="16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r>
                        <a:rPr kumimoji="1" lang="zh-CN" altLang="en-US" sz="16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 </m:t>
                      </m:r>
                      <m:f>
                        <m:fPr>
                          <m:ctrlPr>
                            <a:rPr kumimoji="1" lang="bg-BG" altLang="zh-CN" sz="16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fPr>
                        <m:num>
                          <m:r>
                            <a:rPr kumimoji="1" lang="en-US" altLang="zh-CN" sz="16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16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sz="16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16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𝑖</m:t>
                          </m:r>
                          <m:r>
                            <a:rPr kumimoji="1" lang="en-US" altLang="zh-CN" sz="16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16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16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1" lang="en-US" altLang="zh-CN" sz="16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TW" altLang="en-US" sz="16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78" y="5232445"/>
                <a:ext cx="1364348" cy="65524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1854160" y="5070103"/>
                <a:ext cx="1935210" cy="9458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45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sz="16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zh-CN" sz="16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𝑑</m:t>
                          </m:r>
                        </m:sub>
                      </m:sSub>
                      <m:r>
                        <a:rPr kumimoji="1" lang="en-US" altLang="zh-CN" sz="16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160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bg-BG" altLang="zh-CN" sz="16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kumimoji="1" lang="is-IS" altLang="zh-CN" sz="1600" i="1" ker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kumimoji="1" lang="en-US" altLang="zh-CN" sz="1600" i="1" ker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𝑖</m:t>
                                  </m:r>
                                  <m:r>
                                    <a:rPr kumimoji="1" lang="en-US" altLang="zh-CN" sz="1600" i="1" ker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1" lang="en-US" altLang="zh-CN" sz="1600" i="1" ker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kumimoji="1" lang="en-US" altLang="zh-CN" sz="1600" i="1" kern="0">
                                          <a:latin typeface="Cambria Math" charset="0"/>
                                          <a:ea typeface="微软雅黑" panose="020B0503020204020204" pitchFamily="34" charset="-122"/>
                                          <a:cs typeface="+mn-ea"/>
                                          <a:sym typeface="+mn-lt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1" lang="en-US" altLang="zh-CN" sz="1600" i="1" kern="0">
                                              <a:latin typeface="Cambria Math" charset="0"/>
                                              <a:ea typeface="微软雅黑" panose="020B0503020204020204" pitchFamily="34" charset="-122"/>
                                              <a:cs typeface="+mn-ea"/>
                                              <a:sym typeface="+mn-lt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1600" i="1" kern="0">
                                                  <a:latin typeface="Cambria Math" charset="0"/>
                                                  <a:ea typeface="微软雅黑" panose="020B0503020204020204" pitchFamily="34" charset="-122"/>
                                                  <a:cs typeface="+mn-ea"/>
                                                  <a:sym typeface="+mn-lt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1600" i="1" kern="0">
                                                  <a:latin typeface="Cambria Math" charset="0"/>
                                                  <a:ea typeface="微软雅黑" panose="020B0503020204020204" pitchFamily="34" charset="-122"/>
                                                  <a:cs typeface="+mn-ea"/>
                                                  <a:sym typeface="+mn-lt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1600" i="1" kern="0">
                                                  <a:latin typeface="Cambria Math" charset="0"/>
                                                  <a:ea typeface="微软雅黑" panose="020B0503020204020204" pitchFamily="34" charset="-122"/>
                                                  <a:cs typeface="+mn-ea"/>
                                                  <a:sym typeface="+mn-lt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sz="1600" i="1" kern="0">
                                              <a:latin typeface="Cambria Math" charset="0"/>
                                              <a:ea typeface="微软雅黑" panose="020B0503020204020204" pitchFamily="34" charset="-122"/>
                                              <a:cs typeface="+mn-ea"/>
                                              <a:sym typeface="+mn-lt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kumimoji="1" lang="en-US" altLang="zh-CN" sz="1600" i="1" kern="0">
                                                  <a:latin typeface="Cambria Math" charset="0"/>
                                                  <a:ea typeface="微软雅黑" panose="020B0503020204020204" pitchFamily="34" charset="-122"/>
                                                  <a:cs typeface="+mn-ea"/>
                                                  <a:sym typeface="+mn-lt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1" lang="en-US" altLang="zh-CN" sz="1600" i="1" kern="0">
                                                  <a:latin typeface="Cambria Math" charset="0"/>
                                                  <a:ea typeface="微软雅黑" panose="020B0503020204020204" pitchFamily="34" charset="-122"/>
                                                  <a:cs typeface="+mn-ea"/>
                                                  <a:sym typeface="+mn-lt"/>
                                                </a:rPr>
                                                <m:t>𝑑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en-US" altLang="zh-CN" sz="1600" i="1" kern="0">
                                          <a:latin typeface="Cambria Math" charset="0"/>
                                          <a:ea typeface="微软雅黑" panose="020B0503020204020204" pitchFamily="34" charset="-122"/>
                                          <a:cs typeface="+mn-ea"/>
                                          <a:sym typeface="+mn-lt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kumimoji="1" lang="en-US" altLang="zh-CN" sz="16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𝑛</m:t>
                              </m:r>
                              <m:r>
                                <a:rPr kumimoji="1" lang="en-US" altLang="zh-CN" sz="160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−1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kumimoji="1" lang="zh-TW" altLang="en-US" sz="16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160" y="5070103"/>
                <a:ext cx="1935210" cy="94583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4582851" y="4642734"/>
                <a:ext cx="3940887" cy="452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450"/>
                  </a:spcBef>
                </a:pPr>
                <a:r>
                  <a:rPr kumimoji="1" lang="en-US" altLang="zh-CN" ker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A</a:t>
                </a:r>
                <a:r>
                  <a:rPr kumimoji="1" lang="zh-CN" altLang="en-US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rating</a:t>
                </a:r>
                <a:r>
                  <a:rPr kumimoji="1" lang="zh-CN" altLang="en-US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pair</a:t>
                </a:r>
                <a:r>
                  <a:rPr kumimoji="1" lang="zh-CN" altLang="en-US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i="1" kern="0">
                            <a:latin typeface="Cambria Math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 kern="0">
                                <a:latin typeface="Cambria Math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</m:ctrlPr>
                          </m:sSubPr>
                          <m:e>
                            <m:r>
                              <a:rPr kumimoji="1" lang="en-US" altLang="zh-CN" i="1" kern="0">
                                <a:latin typeface="Cambria Math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i="1" kern="0">
                                <a:latin typeface="Cambria Math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i="1" kern="0">
                            <a:latin typeface="Cambria Math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 kern="0">
                                <a:latin typeface="Cambria Math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</m:ctrlPr>
                          </m:sSubPr>
                          <m:e>
                            <m:r>
                              <a:rPr kumimoji="1" lang="en-US" altLang="zh-CN" i="1" kern="0">
                                <a:latin typeface="Cambria Math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i="1" kern="0">
                                <a:latin typeface="Cambria Math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is</a:t>
                </a:r>
                <a:r>
                  <a:rPr kumimoji="1" lang="zh-CN" altLang="en-US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an</a:t>
                </a:r>
                <a:r>
                  <a:rPr kumimoji="1" lang="zh-CN" altLang="en-US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outlier</a:t>
                </a:r>
                <a:r>
                  <a:rPr kumimoji="1" lang="zh-CN" altLang="en-US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r>
                  <a:rPr kumimoji="1" lang="en-US" altLang="zh-CN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if:</a:t>
                </a:r>
                <a:endParaRPr kumimoji="1" lang="zh-TW" altLang="en-US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851" y="4642734"/>
                <a:ext cx="3940887" cy="452432"/>
              </a:xfrm>
              <a:prstGeom prst="rect">
                <a:avLst/>
              </a:prstGeom>
              <a:blipFill rotWithShape="0">
                <a:blip r:embed="rId11"/>
                <a:stretch>
                  <a:fillRect l="-1393" r="-310" b="-135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5608479" y="5124739"/>
                <a:ext cx="947375" cy="3600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45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kern="0">
                              <a:solidFill>
                                <a:srgbClr val="0070C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i="1" kern="0">
                              <a:solidFill>
                                <a:srgbClr val="0070C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𝑑</m:t>
                          </m:r>
                        </m:e>
                        <m:sub>
                          <m:r>
                            <a:rPr kumimoji="1" lang="en-US" altLang="zh-CN" i="1" kern="0">
                              <a:solidFill>
                                <a:srgbClr val="0070C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i="1" kern="0">
                          <a:solidFill>
                            <a:srgbClr val="0070C0"/>
                          </a:solidFill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&gt;2</m:t>
                      </m:r>
                      <m:sSub>
                        <m:sSubPr>
                          <m:ctrlPr>
                            <a:rPr kumimoji="1" lang="en-US" altLang="zh-CN" i="1" kern="0">
                              <a:solidFill>
                                <a:srgbClr val="0070C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kumimoji="1" lang="en-US" altLang="zh-CN" i="1" kern="0">
                              <a:solidFill>
                                <a:srgbClr val="0070C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zh-CN" i="1" kern="0">
                              <a:solidFill>
                                <a:srgbClr val="0070C0"/>
                              </a:solidFill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kumimoji="1" lang="zh-TW" altLang="en-US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8479" y="5124739"/>
                <a:ext cx="947375" cy="360099"/>
              </a:xfrm>
              <a:prstGeom prst="rect">
                <a:avLst/>
              </a:prstGeom>
              <a:blipFill rotWithShape="0">
                <a:blip r:embed="rId12"/>
                <a:stretch>
                  <a:fillRect l="-5161" r="-1935" b="-8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投影片編號版面配置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9356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549">
        <p:fade/>
      </p:transition>
    </mc:Choice>
    <mc:Fallback xmlns="">
      <p:transition spd="med" advTm="1254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6069643" cy="5764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1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69526" y="22982"/>
            <a:ext cx="5431295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Possible</a:t>
            </a:r>
            <a:r>
              <a:rPr kumimoji="1" lang="zh-CN" altLang="en-US" sz="21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Emotion</a:t>
            </a:r>
            <a:r>
              <a:rPr kumimoji="1" lang="zh-CN" altLang="en-US" sz="21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Extraction</a:t>
            </a:r>
            <a:endParaRPr kumimoji="1" lang="zh-TW" altLang="en-US" sz="2100" kern="0" dirty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69526" y="1117791"/>
            <a:ext cx="496001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Wingdings" charset="2"/>
              <a:buChar char="l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Texts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classification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clustering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5137329" y="1136540"/>
                <a:ext cx="137959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𝑝</m:t>
                      </m:r>
                      <m:r>
                        <a:rPr kumimoji="1" lang="en-US" altLang="zh-CN" sz="20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(</m:t>
                      </m:r>
                      <m:r>
                        <a:rPr kumimoji="1" lang="en-US" altLang="zh-CN" sz="20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𝑘</m:t>
                      </m:r>
                      <m:r>
                        <a:rPr kumimoji="1" lang="en-US" altLang="zh-CN" sz="20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|</m:t>
                      </m:r>
                      <m:r>
                        <a:rPr kumimoji="1" lang="en-US" altLang="zh-CN" sz="2000" b="1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𝑿</m:t>
                      </m:r>
                      <m:r>
                        <a:rPr kumimoji="1" lang="en-US" altLang="zh-CN" sz="2000" i="1" kern="0" baseline="-2500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𝑡</m:t>
                      </m:r>
                      <m:r>
                        <a:rPr kumimoji="1" lang="en-US" altLang="zh-CN" sz="200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7329" y="1136540"/>
                <a:ext cx="1379593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251990"/>
              </p:ext>
            </p:extLst>
          </p:nvPr>
        </p:nvGraphicFramePr>
        <p:xfrm>
          <a:off x="369526" y="1988624"/>
          <a:ext cx="6041232" cy="310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03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103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1030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1030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9901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Type</a:t>
                      </a:r>
                      <a:endParaRPr lang="zh-TW" altLang="en-US" sz="16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Method</a:t>
                      </a:r>
                      <a:endParaRPr lang="zh-TW" altLang="en-US" sz="16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Features</a:t>
                      </a:r>
                      <a:endParaRPr lang="zh-TW" altLang="en-US" sz="16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 smtClean="0"/>
                        <a:t>|K|</a:t>
                      </a:r>
                      <a:endParaRPr lang="zh-TW" altLang="en-US" sz="1600" i="1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0060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Supervised</a:t>
                      </a:r>
                      <a:endParaRPr lang="zh-TW" altLang="en-US" sz="16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Emotion</a:t>
                      </a:r>
                      <a:r>
                        <a:rPr lang="zh-CN" altLang="en-US" sz="1600"/>
                        <a:t> </a:t>
                      </a:r>
                      <a:r>
                        <a:rPr lang="en-US" altLang="zh-CN" sz="1600"/>
                        <a:t>Classifier</a:t>
                      </a:r>
                      <a:endParaRPr lang="zh-TW" altLang="en-US" sz="16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Emotion</a:t>
                      </a:r>
                      <a:r>
                        <a:rPr lang="zh-CN" altLang="en-US" sz="1600" baseline="0"/>
                        <a:t> </a:t>
                      </a:r>
                      <a:r>
                        <a:rPr lang="en-US" altLang="zh-CN" sz="1600" baseline="0"/>
                        <a:t>Patterns</a:t>
                      </a:r>
                      <a:endParaRPr lang="zh-TW" altLang="en-US" sz="16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8</a:t>
                      </a:r>
                      <a:endParaRPr lang="zh-TW" altLang="en-US" sz="160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99016">
                <a:tc vMerge="1"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Random Forest</a:t>
                      </a:r>
                      <a:endParaRPr lang="zh-TW" altLang="en-US" sz="16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err="1"/>
                        <a:t>BoW</a:t>
                      </a:r>
                      <a:endParaRPr lang="zh-TW" altLang="en-US" sz="16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8</a:t>
                      </a:r>
                      <a:endParaRPr lang="zh-TW" altLang="en-US" sz="160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80060">
                <a:tc vMerge="1"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CNN</a:t>
                      </a:r>
                      <a:endParaRPr lang="zh-TW" altLang="en-US" sz="16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Word</a:t>
                      </a:r>
                      <a:r>
                        <a:rPr lang="zh-CN" altLang="en-US" sz="1600"/>
                        <a:t> </a:t>
                      </a:r>
                      <a:r>
                        <a:rPr lang="en-US" altLang="zh-CN" sz="1600"/>
                        <a:t>Embedding</a:t>
                      </a:r>
                      <a:endParaRPr lang="zh-TW" altLang="en-US" sz="16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8</a:t>
                      </a:r>
                      <a:endParaRPr lang="zh-TW" altLang="en-US" sz="160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99016">
                <a:tc vMerge="1"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Naïve</a:t>
                      </a:r>
                      <a:r>
                        <a:rPr lang="zh-CN" altLang="en-US" sz="1600" baseline="0"/>
                        <a:t> </a:t>
                      </a:r>
                      <a:r>
                        <a:rPr lang="en-US" altLang="zh-CN" sz="1600" baseline="0"/>
                        <a:t>Byes</a:t>
                      </a:r>
                      <a:endParaRPr lang="zh-TW" altLang="en-US" sz="16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err="1"/>
                        <a:t>BoW</a:t>
                      </a:r>
                      <a:endParaRPr lang="zh-TW" altLang="en-US" sz="16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8</a:t>
                      </a:r>
                      <a:endParaRPr lang="zh-TW" altLang="en-US" sz="160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99016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Unsupervised</a:t>
                      </a:r>
                      <a:endParaRPr lang="zh-TW" altLang="en-US" sz="16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LDA</a:t>
                      </a:r>
                      <a:endParaRPr lang="zh-TW" altLang="en-US" sz="16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err="1"/>
                        <a:t>BoW</a:t>
                      </a:r>
                      <a:endParaRPr lang="zh-TW" altLang="en-US" sz="16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8,</a:t>
                      </a:r>
                      <a:r>
                        <a:rPr lang="zh-CN" altLang="en-US" sz="1600"/>
                        <a:t> </a:t>
                      </a:r>
                      <a:r>
                        <a:rPr lang="en-US" altLang="zh-CN" sz="1600"/>
                        <a:t>14</a:t>
                      </a:r>
                      <a:endParaRPr lang="zh-TW" altLang="en-US" sz="160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99016">
                <a:tc vMerge="1"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K-means</a:t>
                      </a:r>
                      <a:endParaRPr lang="zh-TW" altLang="en-US" sz="16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err="1"/>
                        <a:t>BoW</a:t>
                      </a:r>
                      <a:endParaRPr lang="zh-TW" altLang="en-US" sz="16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8,</a:t>
                      </a:r>
                      <a:r>
                        <a:rPr lang="zh-CN" altLang="en-US" sz="1600" baseline="0" dirty="0"/>
                        <a:t> </a:t>
                      </a:r>
                      <a:r>
                        <a:rPr lang="en-US" altLang="zh-CN" sz="1600" baseline="0" dirty="0"/>
                        <a:t>14</a:t>
                      </a:r>
                      <a:endParaRPr lang="zh-TW" altLang="en-US" sz="16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25</a:t>
            </a:fld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6516922" y="2138498"/>
                <a:ext cx="2279727" cy="7540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45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5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sz="165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kumimoji="1" lang="en-US" altLang="zh-CN" sz="165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𝑧</m:t>
                          </m:r>
                          <m:r>
                            <a:rPr kumimoji="1" lang="en-US" altLang="zh-CN" sz="165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=</m:t>
                          </m:r>
                          <m:r>
                            <a:rPr kumimoji="1" lang="en-US" altLang="zh-CN" sz="165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</m:e>
                        <m:e>
                          <m:r>
                            <a:rPr kumimoji="1" lang="en-US" altLang="zh-CN" sz="1650" b="1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𝑿</m:t>
                          </m:r>
                        </m:e>
                      </m:d>
                      <m:r>
                        <a:rPr kumimoji="1" lang="en-US" altLang="zh-CN" sz="165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r>
                        <a:rPr kumimoji="1" lang="zh-CN" altLang="en-US" sz="165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 </m:t>
                      </m:r>
                      <m:f>
                        <m:fPr>
                          <m:ctrlPr>
                            <a:rPr kumimoji="1" lang="bg-BG" altLang="zh-CN" sz="165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bg-BG" altLang="zh-CN" sz="165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65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zh-CN" sz="165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−</m:t>
                              </m:r>
                              <m:r>
                                <a:rPr kumimoji="1" lang="en-US" altLang="zh-CN" sz="165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𝑠𝑘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kumimoji="1" lang="is-IS" altLang="zh-CN" sz="165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1" lang="en-US" altLang="zh-CN" sz="165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  <m:r>
                                <a:rPr kumimoji="1" lang="en-US" altLang="zh-CN" sz="165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165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1" lang="bg-BG" altLang="zh-CN" sz="1650" i="1" ker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1650" i="1" ker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1" lang="en-US" altLang="zh-CN" sz="1650" i="1" ker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−</m:t>
                                  </m:r>
                                  <m:r>
                                    <a:rPr kumimoji="1" lang="en-US" altLang="zh-CN" sz="1650" i="1" ker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𝑠𝑘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kumimoji="1" lang="zh-TW" altLang="en-US" sz="165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922" y="2138498"/>
                <a:ext cx="2279727" cy="754053"/>
              </a:xfrm>
              <a:prstGeom prst="rect">
                <a:avLst/>
              </a:prstGeom>
              <a:blipFill rotWithShape="0">
                <a:blip r:embed="rId5"/>
                <a:stretch>
                  <a:fillRect b="-8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516922" y="4429684"/>
                <a:ext cx="2189189" cy="8952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45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5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sz="165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kumimoji="1" lang="en-US" altLang="zh-CN" sz="165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𝑧</m:t>
                          </m:r>
                          <m:r>
                            <a:rPr kumimoji="1" lang="en-US" altLang="zh-CN" sz="165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=</m:t>
                          </m:r>
                          <m:r>
                            <a:rPr kumimoji="1" lang="en-US" altLang="zh-CN" sz="165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𝑘</m:t>
                          </m:r>
                        </m:e>
                        <m:e>
                          <m:sSub>
                            <m:sSubPr>
                              <m:ctrlPr>
                                <a:rPr kumimoji="1" lang="en-US" altLang="zh-CN" sz="165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50" b="1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𝑿</m:t>
                              </m:r>
                            </m:e>
                            <m:sub>
                              <m:r>
                                <a:rPr kumimoji="1" lang="en-US" altLang="zh-CN" sz="165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165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r>
                        <a:rPr kumimoji="1" lang="zh-CN" altLang="en-US" sz="165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 </m:t>
                      </m:r>
                      <m:f>
                        <m:fPr>
                          <m:ctrlPr>
                            <a:rPr kumimoji="1" lang="bg-BG" altLang="zh-CN" sz="165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fPr>
                        <m:num>
                          <m:r>
                            <a:rPr kumimoji="1" lang="en-US" altLang="zh-CN" sz="165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1/</m:t>
                          </m:r>
                          <m:sSub>
                            <m:sSubPr>
                              <m:ctrlPr>
                                <a:rPr kumimoji="1" lang="en-US" altLang="zh-CN" sz="165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5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1" lang="en-US" altLang="zh-CN" sz="165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kumimoji="1" lang="is-IS" altLang="zh-CN" sz="165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1" lang="en-US" altLang="zh-CN" sz="165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𝑘</m:t>
                              </m:r>
                              <m:r>
                                <a:rPr kumimoji="1" lang="en-US" altLang="zh-CN" sz="165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1650" i="1" kern="0">
                                  <a:latin typeface="Cambria Math" charset="0"/>
                                  <a:ea typeface="微软雅黑" panose="020B0503020204020204" pitchFamily="34" charset="-122"/>
                                  <a:cs typeface="+mn-ea"/>
                                  <a:sym typeface="+mn-lt"/>
                                </a:rPr>
                                <m:t>𝐾</m:t>
                              </m:r>
                            </m:sup>
                            <m:e>
                              <m:f>
                                <m:fPr>
                                  <m:ctrlPr>
                                    <a:rPr kumimoji="1" lang="en-US" altLang="zh-CN" sz="1650" i="1" ker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1650" i="1" ker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sz="1650" i="1" kern="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𝑑</m:t>
                                  </m:r>
                                  <m:r>
                                    <a:rPr kumimoji="1" lang="en-US" altLang="zh-CN" sz="1650" i="1" kern="0" baseline="-25000">
                                      <a:latin typeface="Cambria Math" charset="0"/>
                                      <a:ea typeface="微软雅黑" panose="020B0503020204020204" pitchFamily="34" charset="-122"/>
                                      <a:cs typeface="+mn-ea"/>
                                      <a:sym typeface="+mn-lt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kumimoji="1" lang="zh-TW" altLang="en-US" sz="165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922" y="4429684"/>
                <a:ext cx="2189189" cy="895245"/>
              </a:xfrm>
              <a:prstGeom prst="rect">
                <a:avLst/>
              </a:prstGeom>
              <a:blipFill rotWithShape="0">
                <a:blip r:embed="rId6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0556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3757">
        <p:fade/>
      </p:transition>
    </mc:Choice>
    <mc:Fallback xmlns="">
      <p:transition spd="med" advTm="437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2059"/>
            <a:ext cx="6069643" cy="5764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1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69526" y="20923"/>
            <a:ext cx="4520789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1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Model</a:t>
            </a:r>
            <a:r>
              <a:rPr kumimoji="1" lang="zh-CN" altLang="en-US" sz="21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100" kern="0" dirty="0">
              <a:latin typeface="Arial"/>
              <a:ea typeface="Times New Roman" charset="0"/>
              <a:cs typeface="Arial"/>
              <a:sym typeface="+mn-lt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060" y="1639117"/>
            <a:ext cx="4803345" cy="4343400"/>
          </a:xfrm>
          <a:prstGeom prst="rect">
            <a:avLst/>
          </a:prstGeom>
        </p:spPr>
      </p:pic>
      <p:sp>
        <p:nvSpPr>
          <p:cNvPr id="22" name="橢圓 21"/>
          <p:cNvSpPr/>
          <p:nvPr/>
        </p:nvSpPr>
        <p:spPr>
          <a:xfrm rot="5400000">
            <a:off x="8339597" y="3280837"/>
            <a:ext cx="466725" cy="593234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90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橢圓 22"/>
          <p:cNvSpPr/>
          <p:nvPr/>
        </p:nvSpPr>
        <p:spPr>
          <a:xfrm rot="5400000">
            <a:off x="7746363" y="2928616"/>
            <a:ext cx="466725" cy="593234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橢圓 23"/>
          <p:cNvSpPr/>
          <p:nvPr/>
        </p:nvSpPr>
        <p:spPr>
          <a:xfrm rot="5400000">
            <a:off x="4763805" y="4365558"/>
            <a:ext cx="404438" cy="438362"/>
          </a:xfrm>
          <a:prstGeom prst="ellipse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橢圓 24"/>
          <p:cNvSpPr/>
          <p:nvPr/>
        </p:nvSpPr>
        <p:spPr>
          <a:xfrm rot="5400000">
            <a:off x="5575647" y="2020042"/>
            <a:ext cx="404438" cy="43836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橢圓 25"/>
          <p:cNvSpPr/>
          <p:nvPr/>
        </p:nvSpPr>
        <p:spPr>
          <a:xfrm rot="5400000">
            <a:off x="5029966" y="2603700"/>
            <a:ext cx="404438" cy="43836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橢圓 26"/>
          <p:cNvSpPr/>
          <p:nvPr/>
        </p:nvSpPr>
        <p:spPr>
          <a:xfrm rot="5400000">
            <a:off x="6162984" y="1792815"/>
            <a:ext cx="501363" cy="64822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橢圓 27"/>
          <p:cNvSpPr/>
          <p:nvPr/>
        </p:nvSpPr>
        <p:spPr>
          <a:xfrm>
            <a:off x="7183992" y="3209092"/>
            <a:ext cx="135000" cy="135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6970335" y="3264304"/>
            <a:ext cx="654531" cy="362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350" b="1" ker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endParaRPr kumimoji="1" lang="zh-TW" altLang="en-US" sz="1350" b="1" kern="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7828748" y="2572148"/>
            <a:ext cx="135000" cy="135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6971363" y="2235227"/>
            <a:ext cx="1184014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b="1" ker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</a:t>
            </a:r>
            <a:endParaRPr kumimoji="1" lang="zh-TW" altLang="en-US" sz="1200" b="1" kern="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184443" y="3025100"/>
            <a:ext cx="4063707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Generally,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r>
              <a:rPr kumimoji="1" lang="zh-CN" altLang="en-US" sz="16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have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188991" y="3896785"/>
            <a:ext cx="3878626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6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r>
              <a:rPr kumimoji="1" lang="zh-CN" altLang="en-US" sz="16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r>
              <a:rPr kumimoji="1" lang="zh-CN" altLang="en-US" sz="16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have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low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652895" y="3034777"/>
            <a:ext cx="476751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b="1" ker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endParaRPr kumimoji="1" lang="zh-TW" altLang="en-US" sz="1200" b="1" kern="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086658" y="2715784"/>
            <a:ext cx="855863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b="1" ker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1200" b="1" kern="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082986" y="1556932"/>
            <a:ext cx="540935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endParaRPr kumimoji="1" lang="zh-TW" altLang="en-US" sz="12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427680" y="1762546"/>
            <a:ext cx="661872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sz="12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349792" y="2542108"/>
            <a:ext cx="799759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endParaRPr kumimoji="1" lang="zh-TW" altLang="en-US" sz="12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4067617" y="4398121"/>
            <a:ext cx="799759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endParaRPr kumimoji="1" lang="zh-TW" altLang="en-US" sz="1200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9169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190">
        <p:fade/>
      </p:transition>
    </mc:Choice>
    <mc:Fallback xmlns="">
      <p:transition spd="med" advTm="3419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2284"/>
            <a:ext cx="5504400" cy="440764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15733"/>
            <a:ext cx="6069643" cy="5764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1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69526" y="7249"/>
            <a:ext cx="4520789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1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Model</a:t>
            </a:r>
            <a:r>
              <a:rPr kumimoji="1" lang="zh-CN" altLang="en-US" sz="21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100" kern="0" dirty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611729" y="2298145"/>
            <a:ext cx="343732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Arial" charset="0"/>
              <a:buChar char="•"/>
            </a:pP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Nearly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all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correctly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classified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dimension</a:t>
            </a:r>
            <a:endParaRPr kumimoji="1" lang="zh-TW" altLang="en-US" sz="15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611729" y="3161747"/>
            <a:ext cx="343732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Arial" charset="0"/>
              <a:buChar char="•"/>
            </a:pP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Less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accurate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classifying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dim.</a:t>
            </a:r>
            <a:endParaRPr kumimoji="1" lang="zh-TW" altLang="en-US" sz="15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611729" y="4025347"/>
            <a:ext cx="343732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Arial" charset="0"/>
              <a:buChar char="•"/>
            </a:pP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Different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classifiers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locate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different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positions</a:t>
            </a:r>
            <a:endParaRPr kumimoji="1" lang="zh-TW" altLang="en-US" sz="15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向下箭號 1"/>
          <p:cNvSpPr/>
          <p:nvPr/>
        </p:nvSpPr>
        <p:spPr>
          <a:xfrm rot="8852568">
            <a:off x="2262191" y="2584548"/>
            <a:ext cx="133886" cy="234307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向下箭號 9"/>
          <p:cNvSpPr/>
          <p:nvPr/>
        </p:nvSpPr>
        <p:spPr>
          <a:xfrm rot="1932837">
            <a:off x="4083820" y="2004395"/>
            <a:ext cx="133886" cy="234307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向下箭號 10"/>
          <p:cNvSpPr/>
          <p:nvPr/>
        </p:nvSpPr>
        <p:spPr>
          <a:xfrm rot="8852568">
            <a:off x="2011155" y="4973214"/>
            <a:ext cx="133886" cy="234307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754554" y="5186944"/>
            <a:ext cx="742511" cy="302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050" b="1" kern="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1050" b="1" kern="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101523" y="2755308"/>
            <a:ext cx="742511" cy="302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050" b="1" ker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1050" b="1" kern="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803793" y="1773307"/>
            <a:ext cx="742511" cy="302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050" b="1" ker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1050" b="1" ker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27</a:t>
            </a:fld>
            <a:endParaRPr kumimoji="1"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240077" y="933572"/>
            <a:ext cx="3437324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Supervised</a:t>
            </a:r>
            <a:r>
              <a:rPr kumimoji="1"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modeling</a:t>
            </a:r>
            <a:r>
              <a:rPr kumimoji="1"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results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向下箭號 15"/>
          <p:cNvSpPr/>
          <p:nvPr/>
        </p:nvSpPr>
        <p:spPr>
          <a:xfrm rot="8852568">
            <a:off x="720262" y="3165079"/>
            <a:ext cx="133886" cy="23430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31899" y="3205605"/>
            <a:ext cx="731290" cy="302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050" b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endParaRPr kumimoji="1" lang="zh-TW" altLang="en-US" sz="1050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向下箭號 19"/>
          <p:cNvSpPr/>
          <p:nvPr/>
        </p:nvSpPr>
        <p:spPr>
          <a:xfrm rot="8852568">
            <a:off x="3663783" y="3097718"/>
            <a:ext cx="133886" cy="23430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561080" y="3260748"/>
            <a:ext cx="731290" cy="302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050" b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endParaRPr kumimoji="1" lang="zh-TW" altLang="en-US" sz="1050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向下箭號 21"/>
          <p:cNvSpPr/>
          <p:nvPr/>
        </p:nvSpPr>
        <p:spPr>
          <a:xfrm rot="8852568">
            <a:off x="979218" y="5132922"/>
            <a:ext cx="133886" cy="23430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90095" y="5332011"/>
            <a:ext cx="731290" cy="302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050" b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endParaRPr kumimoji="1" lang="zh-TW" altLang="en-US" sz="1050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3850085" y="5294953"/>
            <a:ext cx="731290" cy="302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050" b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endParaRPr kumimoji="1" lang="zh-TW" altLang="en-US" sz="1050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向下箭號 24"/>
          <p:cNvSpPr/>
          <p:nvPr/>
        </p:nvSpPr>
        <p:spPr>
          <a:xfrm rot="8852568">
            <a:off x="4068183" y="5132924"/>
            <a:ext cx="133886" cy="23430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向下箭號 26"/>
          <p:cNvSpPr/>
          <p:nvPr/>
        </p:nvSpPr>
        <p:spPr>
          <a:xfrm rot="18132837">
            <a:off x="437388" y="2408149"/>
            <a:ext cx="133886" cy="23430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9605" y="2190567"/>
            <a:ext cx="598241" cy="302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050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sz="105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向下箭號 28"/>
          <p:cNvSpPr/>
          <p:nvPr/>
        </p:nvSpPr>
        <p:spPr>
          <a:xfrm rot="18132837">
            <a:off x="3281257" y="1869589"/>
            <a:ext cx="133886" cy="23430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3013126" y="1654166"/>
            <a:ext cx="598241" cy="302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050" b="1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sz="105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向下箭號 30"/>
          <p:cNvSpPr/>
          <p:nvPr/>
        </p:nvSpPr>
        <p:spPr>
          <a:xfrm rot="18132837">
            <a:off x="451918" y="3983086"/>
            <a:ext cx="133886" cy="23430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183787" y="3767663"/>
            <a:ext cx="598241" cy="302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050" b="1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sz="105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向下箭號 34"/>
          <p:cNvSpPr/>
          <p:nvPr/>
        </p:nvSpPr>
        <p:spPr>
          <a:xfrm rot="18132837">
            <a:off x="3257992" y="3996231"/>
            <a:ext cx="133886" cy="23430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989861" y="3780808"/>
            <a:ext cx="598241" cy="302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050" b="1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sz="105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288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062">
        <p:fade/>
      </p:transition>
    </mc:Choice>
    <mc:Fallback xmlns="">
      <p:transition spd="med" advTm="390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  <p:bldP spid="4" grpId="0"/>
      <p:bldP spid="13" grpId="0"/>
      <p:bldP spid="14" grpId="0"/>
      <p:bldP spid="16" grpId="0" animBg="1"/>
      <p:bldP spid="18" grpId="0"/>
      <p:bldP spid="20" grpId="0" animBg="1"/>
      <p:bldP spid="21" grpId="0"/>
      <p:bldP spid="22" grpId="0" animBg="1"/>
      <p:bldP spid="23" grpId="0"/>
      <p:bldP spid="24" grpId="0"/>
      <p:bldP spid="25" grpId="0" animBg="1"/>
      <p:bldP spid="27" grpId="0" animBg="1"/>
      <p:bldP spid="28" grpId="0"/>
      <p:bldP spid="29" grpId="0" animBg="1"/>
      <p:bldP spid="30" grpId="0"/>
      <p:bldP spid="31" grpId="0" animBg="1"/>
      <p:bldP spid="32" grpId="0"/>
      <p:bldP spid="35" grpId="0" animBg="1"/>
      <p:bldP spid="3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6069643" cy="5764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1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69526" y="22982"/>
            <a:ext cx="4520789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1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Model</a:t>
            </a:r>
            <a:r>
              <a:rPr kumimoji="1" lang="zh-CN" altLang="en-US" sz="21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100" kern="0" dirty="0">
              <a:latin typeface="Arial"/>
              <a:ea typeface="Times New Roman" charset="0"/>
              <a:cs typeface="Arial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7994"/>
            <a:ext cx="5568861" cy="4459256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5788081" y="2435256"/>
            <a:ext cx="335591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Arial" charset="0"/>
              <a:buChar char="•"/>
            </a:pP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Unsupervised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methods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poorly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distinguish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kumimoji="1" lang="zh-TW" altLang="en-US" sz="15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788081" y="3270829"/>
            <a:ext cx="3355919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Arial" charset="0"/>
              <a:buChar char="•"/>
            </a:pP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Largely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overlapped</a:t>
            </a:r>
            <a:endParaRPr kumimoji="1" lang="zh-TW" altLang="en-US" sz="15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788081" y="3940034"/>
            <a:ext cx="335591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Arial" charset="0"/>
              <a:buChar char="•"/>
            </a:pP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Increasing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may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increase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coverage</a:t>
            </a:r>
            <a:endParaRPr kumimoji="1" lang="zh-TW" altLang="en-US" sz="15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28</a:t>
            </a:fld>
            <a:endParaRPr kumimoji="1"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240077" y="933572"/>
            <a:ext cx="424619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Unsupervised</a:t>
            </a:r>
            <a:r>
              <a:rPr kumimoji="1"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modeling</a:t>
            </a:r>
            <a:r>
              <a:rPr kumimoji="1"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results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536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250">
        <p:fade/>
      </p:transition>
    </mc:Choice>
    <mc:Fallback xmlns="">
      <p:transition spd="med" advTm="825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6069643" cy="5764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1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69526" y="22982"/>
            <a:ext cx="4520789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1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Model</a:t>
            </a:r>
            <a:r>
              <a:rPr kumimoji="1" lang="zh-CN" altLang="en-US" sz="21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100" kern="0" dirty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04014" y="865956"/>
            <a:ext cx="48574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Wingdings" charset="2"/>
              <a:buChar char="l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Average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Distance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</a:t>
            </a:r>
            <a:r>
              <a:rPr kumimoji="1" lang="en-US" altLang="zh-CN" sz="2000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AEmoD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)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24551" y="1628909"/>
            <a:ext cx="6001964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greater</a:t>
            </a:r>
            <a:r>
              <a:rPr kumimoji="1" lang="zh-CN" altLang="en-US" sz="15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distance,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more</a:t>
            </a:r>
            <a:r>
              <a:rPr kumimoji="1" lang="zh-CN" altLang="en-US" sz="15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distinguishable</a:t>
            </a:r>
            <a:r>
              <a:rPr kumimoji="1" lang="zh-CN" altLang="en-US" sz="15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components</a:t>
            </a:r>
            <a:endParaRPr kumimoji="1" lang="zh-TW" altLang="en-US" sz="15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2158793" y="2037211"/>
                <a:ext cx="3041795" cy="5835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45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35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𝐴𝐸𝑚𝑜𝐷</m:t>
                      </m:r>
                      <m:r>
                        <a:rPr kumimoji="1" lang="en-US" altLang="zh-CN" sz="135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 </m:t>
                      </m:r>
                      <m:f>
                        <m:fPr>
                          <m:ctrlPr>
                            <a:rPr kumimoji="1" lang="bg-BG" altLang="zh-CN" sz="135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fPr>
                        <m:num>
                          <m:r>
                            <a:rPr kumimoji="1" lang="en-US" altLang="zh-CN" sz="135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135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135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𝐾</m:t>
                      </m:r>
                      <m:r>
                        <a:rPr kumimoji="1" lang="en-US" altLang="zh-CN" sz="135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(</m:t>
                      </m:r>
                      <m:r>
                        <a:rPr kumimoji="1" lang="en-US" altLang="zh-CN" sz="135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𝐾</m:t>
                      </m:r>
                      <m:r>
                        <a:rPr kumimoji="1" lang="en-US" altLang="zh-CN" sz="1350" i="1" kern="0">
                          <a:latin typeface="Cambria Math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−1)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sz="135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135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𝑖</m:t>
                          </m:r>
                          <m:r>
                            <a:rPr kumimoji="1" lang="en-US" altLang="zh-CN" sz="135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≠</m:t>
                          </m:r>
                          <m:r>
                            <a:rPr kumimoji="1" lang="en-US" altLang="zh-CN" sz="135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sz="1350" i="1" kern="0">
                              <a:latin typeface="Cambria Math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𝐾</m:t>
                          </m:r>
                        </m:sup>
                        <m:e>
                          <m:r>
                            <a:rPr kumimoji="1" lang="is-IS" altLang="zh-CN" sz="135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∥</m:t>
                          </m:r>
                          <m:sSub>
                            <m:sSubPr>
                              <m:ctrlPr>
                                <a:rPr kumimoji="1" lang="en-US" altLang="zh-CN" sz="1350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350" b="1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𝝁</m:t>
                              </m:r>
                            </m:e>
                            <m:sub>
                              <m:r>
                                <a:rPr kumimoji="1" lang="en-US" altLang="zh-CN" sz="1350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135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sz="1350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350" b="1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𝝁</m:t>
                              </m:r>
                            </m:e>
                            <m:sub>
                              <m:r>
                                <a:rPr kumimoji="1" lang="en-US" altLang="zh-CN" sz="1350" i="1" kern="0"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+mn-lt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is-IS" altLang="zh-CN" sz="1350" i="1" kern="0">
                              <a:latin typeface="Cambria Math" charset="0"/>
                              <a:ea typeface="Cambria Math" charset="0"/>
                              <a:cs typeface="Cambria Math" charset="0"/>
                              <a:sym typeface="+mn-lt"/>
                            </a:rPr>
                            <m:t>∥</m:t>
                          </m:r>
                        </m:e>
                      </m:nary>
                    </m:oMath>
                  </m:oMathPara>
                </a14:m>
                <a:endParaRPr kumimoji="1" lang="zh-TW" altLang="en-US" sz="1350" ker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8793" y="2037211"/>
                <a:ext cx="3041795" cy="58355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6069643" y="3271713"/>
            <a:ext cx="2893741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Arial" charset="0"/>
              <a:buChar char="•"/>
            </a:pP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has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highest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AEmoD</a:t>
            </a:r>
            <a:endParaRPr kumimoji="1" lang="zh-TW" altLang="en-US" sz="15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069643" y="3805807"/>
            <a:ext cx="2319866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Arial" charset="0"/>
              <a:buChar char="•"/>
            </a:pP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LDA8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has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lowest</a:t>
            </a:r>
            <a:endParaRPr kumimoji="1" lang="zh-TW" altLang="en-US" sz="15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12" name="圖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1701682"/>
              </p:ext>
            </p:extLst>
          </p:nvPr>
        </p:nvGraphicFramePr>
        <p:xfrm>
          <a:off x="777438" y="3035535"/>
          <a:ext cx="5092180" cy="2359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文字方塊 12"/>
          <p:cNvSpPr txBox="1"/>
          <p:nvPr/>
        </p:nvSpPr>
        <p:spPr>
          <a:xfrm>
            <a:off x="6069644" y="4339902"/>
            <a:ext cx="284717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Arial" charset="0"/>
              <a:buChar char="•"/>
            </a:pP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Increasing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increases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AEmoD</a:t>
            </a:r>
            <a:endParaRPr kumimoji="1" lang="zh-TW" altLang="en-US" sz="15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29</a:t>
            </a:fld>
            <a:endParaRPr kumimoji="1" lang="zh-TW" altLang="en-US"/>
          </a:p>
        </p:txBody>
      </p:sp>
      <p:sp>
        <p:nvSpPr>
          <p:cNvPr id="15" name="向下箭號 14"/>
          <p:cNvSpPr/>
          <p:nvPr/>
        </p:nvSpPr>
        <p:spPr>
          <a:xfrm rot="21600000">
            <a:off x="1687234" y="3037406"/>
            <a:ext cx="133886" cy="234307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052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667">
        <p:fade/>
      </p:transition>
    </mc:Choice>
    <mc:Fallback xmlns="">
      <p:transition spd="med" advTm="76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3862137" cy="5764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1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69525" y="22982"/>
            <a:ext cx="1160895" cy="57246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2400" kern="0">
                <a:latin typeface="Arial"/>
                <a:ea typeface="Times New Roman" charset="0"/>
                <a:cs typeface="Arial"/>
                <a:sym typeface="+mn-lt"/>
              </a:rPr>
              <a:t>Outline</a:t>
            </a:r>
            <a:endParaRPr kumimoji="1" lang="zh-TW" altLang="en-US" sz="2400" kern="0" dirty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18565" y="918732"/>
            <a:ext cx="1988045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Introduction</a:t>
            </a:r>
            <a:endParaRPr kumimoji="1" lang="zh-TW" altLang="en-US" sz="24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22782" y="1561789"/>
            <a:ext cx="2127505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 dirty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Related</a:t>
            </a:r>
            <a:r>
              <a:rPr kumimoji="1" lang="zh-CN" altLang="en-US" sz="2400" kern="0" dirty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Work</a:t>
            </a:r>
            <a:endParaRPr kumimoji="1" lang="zh-TW" altLang="en-US" sz="2400" kern="0" dirty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22782" y="2862193"/>
            <a:ext cx="2106667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6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Methodology</a:t>
            </a:r>
            <a:endParaRPr kumimoji="1" lang="zh-TW" altLang="en-US" sz="2400" kern="0" dirty="0">
              <a:solidFill>
                <a:schemeClr val="bg1">
                  <a:lumMod val="6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418566" y="3470381"/>
            <a:ext cx="3759362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6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Experiment</a:t>
            </a:r>
            <a:r>
              <a:rPr kumimoji="1" lang="zh-CN" altLang="en-US" sz="2400" kern="0" dirty="0">
                <a:solidFill>
                  <a:schemeClr val="bg1">
                    <a:lumMod val="6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solidFill>
                  <a:schemeClr val="bg1">
                    <a:lumMod val="6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2400" kern="0" dirty="0">
                <a:solidFill>
                  <a:schemeClr val="bg1">
                    <a:lumMod val="6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400" kern="0" dirty="0">
                <a:solidFill>
                  <a:schemeClr val="bg1">
                    <a:lumMod val="6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Evaluation</a:t>
            </a:r>
            <a:endParaRPr kumimoji="1" lang="zh-TW" altLang="en-US" sz="2400" kern="0" dirty="0">
              <a:solidFill>
                <a:schemeClr val="bg1">
                  <a:lumMod val="6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18566" y="4090192"/>
            <a:ext cx="1914307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solidFill>
                  <a:schemeClr val="bg1">
                    <a:lumMod val="6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Conclusions</a:t>
            </a:r>
            <a:endParaRPr kumimoji="1" lang="zh-TW" altLang="en-US" sz="2400" kern="0" dirty="0">
              <a:solidFill>
                <a:schemeClr val="bg1">
                  <a:lumMod val="65000"/>
                </a:schemeClr>
              </a:soli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18565" y="2219135"/>
            <a:ext cx="161614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Clr>
                <a:schemeClr val="bg2">
                  <a:lumMod val="50000"/>
                </a:schemeClr>
              </a:buClr>
              <a:buFont typeface="Wingdings" charset="2"/>
              <a:buChar char="l"/>
            </a:pPr>
            <a:r>
              <a:rPr kumimoji="1" lang="en-US" altLang="zh-CN" sz="2400" kern="0"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Objective</a:t>
            </a:r>
            <a:endParaRPr kumimoji="1" lang="zh-TW" altLang="en-US" sz="2400" kern="0"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4300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852">
        <p:fade/>
      </p:transition>
    </mc:Choice>
    <mc:Fallback xmlns="">
      <p:transition spd="med" advTm="585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6069643" cy="5764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1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69526" y="22982"/>
            <a:ext cx="4984057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1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1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100" kern="0" dirty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30177" y="899294"/>
            <a:ext cx="327205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Leave-one-out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validation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359805" y="3280462"/>
            <a:ext cx="387862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Generally,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r>
              <a:rPr kumimoji="1" lang="zh-CN" altLang="en-US" sz="15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has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kumimoji="1" lang="zh-TW" altLang="en-US" sz="15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59804" y="4137712"/>
            <a:ext cx="387862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5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r>
              <a:rPr kumimoji="1" lang="zh-CN" altLang="en-US" sz="15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r>
              <a:rPr kumimoji="1" lang="zh-CN" altLang="en-US" sz="1500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have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low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endParaRPr kumimoji="1" lang="zh-TW" altLang="en-US" sz="15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330177" y="1520785"/>
            <a:ext cx="3878626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Makes the number of testing data as the same as that of training data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30</a:t>
            </a:fld>
            <a:endParaRPr kumimoji="1" lang="zh-TW" altLang="en-US"/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060" y="912525"/>
            <a:ext cx="4803345" cy="4343400"/>
          </a:xfrm>
          <a:prstGeom prst="rect">
            <a:avLst/>
          </a:prstGeom>
        </p:spPr>
      </p:pic>
      <p:sp>
        <p:nvSpPr>
          <p:cNvPr id="33" name="橢圓 32"/>
          <p:cNvSpPr/>
          <p:nvPr/>
        </p:nvSpPr>
        <p:spPr>
          <a:xfrm rot="5400000">
            <a:off x="8339597" y="2554245"/>
            <a:ext cx="466725" cy="593234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90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橢圓 34"/>
          <p:cNvSpPr/>
          <p:nvPr/>
        </p:nvSpPr>
        <p:spPr>
          <a:xfrm rot="5400000">
            <a:off x="7746363" y="2202024"/>
            <a:ext cx="466725" cy="593234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橢圓 35"/>
          <p:cNvSpPr/>
          <p:nvPr/>
        </p:nvSpPr>
        <p:spPr>
          <a:xfrm rot="5400000">
            <a:off x="4763805" y="3638966"/>
            <a:ext cx="404438" cy="438362"/>
          </a:xfrm>
          <a:prstGeom prst="ellipse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橢圓 36"/>
          <p:cNvSpPr/>
          <p:nvPr/>
        </p:nvSpPr>
        <p:spPr>
          <a:xfrm rot="5400000">
            <a:off x="5575647" y="1293450"/>
            <a:ext cx="404438" cy="43836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橢圓 37"/>
          <p:cNvSpPr/>
          <p:nvPr/>
        </p:nvSpPr>
        <p:spPr>
          <a:xfrm rot="5400000">
            <a:off x="5029966" y="1877108"/>
            <a:ext cx="404438" cy="43836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橢圓 38"/>
          <p:cNvSpPr/>
          <p:nvPr/>
        </p:nvSpPr>
        <p:spPr>
          <a:xfrm rot="5400000">
            <a:off x="6162984" y="1066223"/>
            <a:ext cx="501363" cy="64822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橢圓 39"/>
          <p:cNvSpPr/>
          <p:nvPr/>
        </p:nvSpPr>
        <p:spPr>
          <a:xfrm>
            <a:off x="7183992" y="2482500"/>
            <a:ext cx="135000" cy="135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6970335" y="2537712"/>
            <a:ext cx="654531" cy="362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350" b="1" ker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endParaRPr kumimoji="1" lang="zh-TW" altLang="en-US" sz="1350" b="1" kern="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2" name="橢圓 41"/>
          <p:cNvSpPr/>
          <p:nvPr/>
        </p:nvSpPr>
        <p:spPr>
          <a:xfrm>
            <a:off x="7828748" y="1845556"/>
            <a:ext cx="135000" cy="135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6971363" y="1508635"/>
            <a:ext cx="1184014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b="1" ker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</a:t>
            </a:r>
            <a:endParaRPr kumimoji="1" lang="zh-TW" altLang="en-US" sz="1200" b="1" kern="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8652895" y="2308185"/>
            <a:ext cx="476751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b="1" ker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endParaRPr kumimoji="1" lang="zh-TW" altLang="en-US" sz="1200" b="1" kern="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8086658" y="1989192"/>
            <a:ext cx="855863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b="1" ker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1200" b="1" kern="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6082986" y="830340"/>
            <a:ext cx="540935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endParaRPr kumimoji="1" lang="zh-TW" altLang="en-US" sz="12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5427680" y="1035954"/>
            <a:ext cx="661872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sz="12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4349792" y="1815516"/>
            <a:ext cx="799759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endParaRPr kumimoji="1" lang="zh-TW" altLang="en-US" sz="12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4067617" y="3671529"/>
            <a:ext cx="799759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endParaRPr kumimoji="1" lang="zh-TW" altLang="en-US" sz="1200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003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427">
        <p:fade/>
      </p:transition>
    </mc:Choice>
    <mc:Fallback xmlns="">
      <p:transition spd="med" advTm="1742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3" t="1415" r="8699" b="6093"/>
          <a:stretch/>
        </p:blipFill>
        <p:spPr>
          <a:xfrm>
            <a:off x="2431996" y="1582147"/>
            <a:ext cx="2185433" cy="1846438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7" t="1415" r="8592" b="6093"/>
          <a:stretch/>
        </p:blipFill>
        <p:spPr>
          <a:xfrm>
            <a:off x="242958" y="1582147"/>
            <a:ext cx="2189038" cy="18464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5471721" cy="5764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1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69094" y="22622"/>
            <a:ext cx="4942285" cy="1056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1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1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100" kern="0" dirty="0">
              <a:latin typeface="Arial"/>
              <a:ea typeface="Times New Roman" charset="0"/>
              <a:cs typeface="Arial"/>
              <a:sym typeface="+mn-lt"/>
            </a:endParaRPr>
          </a:p>
          <a:p>
            <a:pPr>
              <a:lnSpc>
                <a:spcPct val="130000"/>
              </a:lnSpc>
              <a:spcBef>
                <a:spcPts val="450"/>
              </a:spcBef>
            </a:pPr>
            <a:endParaRPr kumimoji="1" lang="zh-TW" altLang="en-US" sz="2100" kern="0" dirty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85765" y="2997953"/>
            <a:ext cx="405880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endParaRPr kumimoji="1" lang="zh-TW" altLang="en-US" sz="1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3899444" y="3019445"/>
            <a:ext cx="760144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endParaRPr kumimoji="1" lang="zh-TW" altLang="en-US" sz="1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-72452" y="853106"/>
            <a:ext cx="250444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Some Examples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4" t="1428" r="8276" b="5774"/>
          <a:stretch/>
        </p:blipFill>
        <p:spPr>
          <a:xfrm>
            <a:off x="4617429" y="1582147"/>
            <a:ext cx="2199800" cy="1846438"/>
          </a:xfrm>
          <a:prstGeom prst="rect">
            <a:avLst/>
          </a:prstGeom>
        </p:spPr>
      </p:pic>
      <p:sp>
        <p:nvSpPr>
          <p:cNvPr id="30" name="文字方塊 29"/>
          <p:cNvSpPr txBox="1"/>
          <p:nvPr/>
        </p:nvSpPr>
        <p:spPr>
          <a:xfrm>
            <a:off x="5912883" y="3021068"/>
            <a:ext cx="607859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sz="1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2" t="1445" r="8552" b="6256"/>
          <a:stretch/>
        </p:blipFill>
        <p:spPr>
          <a:xfrm>
            <a:off x="242958" y="3451192"/>
            <a:ext cx="2189038" cy="1838156"/>
          </a:xfrm>
          <a:prstGeom prst="rect">
            <a:avLst/>
          </a:prstGeom>
        </p:spPr>
      </p:pic>
      <p:sp>
        <p:nvSpPr>
          <p:cNvPr id="31" name="文字方塊 30"/>
          <p:cNvSpPr txBox="1"/>
          <p:nvPr/>
        </p:nvSpPr>
        <p:spPr>
          <a:xfrm>
            <a:off x="585765" y="4861086"/>
            <a:ext cx="405880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endParaRPr kumimoji="1" lang="zh-TW" altLang="en-US" sz="1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7" t="1755" r="8878" b="6197"/>
          <a:stretch/>
        </p:blipFill>
        <p:spPr>
          <a:xfrm>
            <a:off x="2435008" y="3451192"/>
            <a:ext cx="2183587" cy="1838156"/>
          </a:xfrm>
          <a:prstGeom prst="rect">
            <a:avLst/>
          </a:prstGeom>
        </p:spPr>
      </p:pic>
      <p:sp>
        <p:nvSpPr>
          <p:cNvPr id="32" name="文字方塊 31"/>
          <p:cNvSpPr txBox="1"/>
          <p:nvPr/>
        </p:nvSpPr>
        <p:spPr>
          <a:xfrm>
            <a:off x="3903621" y="4860506"/>
            <a:ext cx="760144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endParaRPr kumimoji="1" lang="zh-TW" altLang="en-US" sz="1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2" t="1696" r="8703" b="6007"/>
          <a:stretch/>
        </p:blipFill>
        <p:spPr>
          <a:xfrm>
            <a:off x="4617429" y="3451192"/>
            <a:ext cx="2199800" cy="1857497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5912883" y="4867505"/>
            <a:ext cx="607859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sz="1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6383713" y="1619643"/>
            <a:ext cx="466872" cy="362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35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endParaRPr kumimoji="1" lang="zh-TW" altLang="en-US" sz="135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6265565" y="3551015"/>
            <a:ext cx="585020" cy="362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35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</a:t>
            </a:r>
            <a:endParaRPr kumimoji="1" lang="zh-TW" altLang="en-US" sz="135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6974889" y="4189400"/>
            <a:ext cx="2273255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30000"/>
              </a:lnSpc>
              <a:spcBef>
                <a:spcPts val="450"/>
              </a:spcBef>
            </a:pPr>
            <a:r>
              <a:rPr kumimoji="1" lang="en-US" altLang="zh-TW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Two methods to evaluate the prediction</a:t>
            </a:r>
            <a:endParaRPr kumimoji="1" lang="zh-TW" altLang="en-US" sz="15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014005" y="1726099"/>
            <a:ext cx="1428750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We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hope:</a:t>
            </a:r>
            <a:endParaRPr kumimoji="1" lang="zh-TW" altLang="en-US" sz="15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7014005" y="2083996"/>
            <a:ext cx="2352675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lvl="1" indent="-214313">
              <a:lnSpc>
                <a:spcPct val="130000"/>
              </a:lnSpc>
              <a:spcBef>
                <a:spcPts val="450"/>
              </a:spcBef>
              <a:buFont typeface="Arial" charset="0"/>
              <a:buChar char="•"/>
            </a:pP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Predicted</a:t>
            </a: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distribution</a:t>
            </a: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covers</a:t>
            </a: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as</a:t>
            </a: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many</a:t>
            </a: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as</a:t>
            </a: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endParaRPr kumimoji="1" lang="zh-TW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014005" y="3001324"/>
            <a:ext cx="2352675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lvl="1" indent="-214313">
              <a:lnSpc>
                <a:spcPct val="130000"/>
              </a:lnSpc>
              <a:spcBef>
                <a:spcPts val="450"/>
              </a:spcBef>
              <a:buFont typeface="Arial" charset="0"/>
              <a:buChar char="•"/>
            </a:pP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Position</a:t>
            </a: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predicted</a:t>
            </a: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close</a:t>
            </a: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direct</a:t>
            </a: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observations</a:t>
            </a:r>
            <a:endParaRPr kumimoji="1" lang="zh-TW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411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8157">
        <p:fade/>
      </p:transition>
    </mc:Choice>
    <mc:Fallback xmlns="">
      <p:transition spd="med" advTm="3815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4511279" cy="5764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1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69524" y="22982"/>
            <a:ext cx="373050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Methodology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Evaluation</a:t>
            </a:r>
            <a:endParaRPr kumimoji="1" lang="zh-TW" altLang="en-US" sz="2400" kern="0" dirty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69524" y="924671"/>
            <a:ext cx="304121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Wingdings" charset="2"/>
              <a:buChar char="l"/>
            </a:pP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Evaluation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43991" y="1612439"/>
            <a:ext cx="4985660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Arial" charset="0"/>
              <a:buChar char="•"/>
            </a:pPr>
            <a:r>
              <a:rPr kumimoji="1" lang="en-US" altLang="zh-CN" sz="1600" b="1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Kullback-Leibler</a:t>
            </a:r>
            <a:r>
              <a:rPr kumimoji="1"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divergence</a:t>
            </a:r>
            <a:r>
              <a:rPr kumimoji="1"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(KL</a:t>
            </a:r>
            <a:r>
              <a:rPr kumimoji="1"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divergence)</a:t>
            </a:r>
            <a:endParaRPr kumimoji="1" lang="zh-TW" altLang="en-US" sz="16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950900" y="2496880"/>
                <a:ext cx="4168672" cy="7646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i="1">
                              <a:latin typeface="Cambria Math" charset="0"/>
                            </a:rPr>
                            <m:t>𝐾𝐿</m:t>
                          </m:r>
                        </m:sub>
                      </m:sSub>
                      <m:r>
                        <a:rPr lang="en-US" altLang="zh-CN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i="1">
                              <a:latin typeface="Cambria Math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i="1">
                          <a:latin typeface="Cambria Math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altLang="zh-CN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𝑖</m:t>
                              </m:r>
                            </m:e>
                          </m:d>
                          <m:func>
                            <m:funcPr>
                              <m:ctrlPr>
                                <a:rPr lang="zh-CN" altLang="en-US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bg-BG" altLang="zh-CN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00" y="2496880"/>
                <a:ext cx="4168672" cy="76469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867878" y="2023257"/>
            <a:ext cx="4886274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6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similarity</a:t>
            </a:r>
            <a:r>
              <a:rPr kumimoji="1" lang="zh-CN" altLang="en-US" sz="16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between</a:t>
            </a:r>
            <a:r>
              <a:rPr kumimoji="1" lang="zh-CN" altLang="en-US" sz="16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two</a:t>
            </a:r>
            <a:r>
              <a:rPr kumimoji="1" lang="zh-CN" altLang="en-US" sz="16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probability</a:t>
            </a:r>
            <a:r>
              <a:rPr kumimoji="1" lang="zh-CN" altLang="en-US" sz="16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distributions</a:t>
            </a:r>
            <a:r>
              <a:rPr kumimoji="1" lang="zh-CN" altLang="en-US" sz="16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kumimoji="1" lang="zh-TW" altLang="en-US" sz="1600" i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2" name="直線箭頭接點 11"/>
          <p:cNvCxnSpPr/>
          <p:nvPr/>
        </p:nvCxnSpPr>
        <p:spPr>
          <a:xfrm flipH="1">
            <a:off x="1744153" y="3035499"/>
            <a:ext cx="342900" cy="350111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1101493" y="3618202"/>
                <a:ext cx="128754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1200" i="1">
                          <a:latin typeface="Cambria Math" charset="0"/>
                        </a:rPr>
                        <m:t>~</m:t>
                      </m:r>
                      <m:r>
                        <a:rPr lang="en-US" altLang="zh-CN" sz="1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r>
                        <a:rPr lang="en-US" altLang="zh-CN" sz="1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200" b="1" i="1">
                              <a:latin typeface="Cambria Math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1200" i="1">
                          <a:latin typeface="Cambria Math" charset="0"/>
                        </a:rPr>
                        <m:t>,</m:t>
                      </m:r>
                      <m:r>
                        <a:rPr lang="zh-CN" altLang="en-US" sz="1200" i="1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1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200" b="1">
                              <a:latin typeface="Cambria Math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12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TW" altLang="en-US" sz="12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493" y="3618202"/>
                <a:ext cx="1287543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/>
          <p:cNvSpPr txBox="1"/>
          <p:nvPr/>
        </p:nvSpPr>
        <p:spPr>
          <a:xfrm>
            <a:off x="1102483" y="3370919"/>
            <a:ext cx="1292341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Predicted</a:t>
            </a: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distr.</a:t>
            </a:r>
            <a:endParaRPr kumimoji="1" lang="zh-TW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20" name="直線箭頭接點 19"/>
          <p:cNvCxnSpPr/>
          <p:nvPr/>
        </p:nvCxnSpPr>
        <p:spPr>
          <a:xfrm>
            <a:off x="2413120" y="3035498"/>
            <a:ext cx="331436" cy="350112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2417895" y="3370919"/>
            <a:ext cx="1111202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Direct</a:t>
            </a: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Obn</a:t>
            </a:r>
            <a:r>
              <a:rPr kumimoji="1" lang="en-US" altLang="zh-CN" sz="1200" kern="0" dirty="0" err="1">
                <a:ea typeface="微软雅黑" panose="020B0503020204020204" pitchFamily="34" charset="-122"/>
                <a:cs typeface="+mn-ea"/>
                <a:sym typeface="+mn-lt"/>
              </a:rPr>
              <a:t>’</a:t>
            </a:r>
            <a:r>
              <a:rPr kumimoji="1" lang="en-US" altLang="zh-CN" sz="1200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</a:t>
            </a:r>
            <a:endParaRPr kumimoji="1" lang="zh-TW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2253829" y="3624101"/>
                <a:ext cx="127158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1200" i="1">
                          <a:latin typeface="Cambria Math" charset="0"/>
                        </a:rPr>
                        <m:t>~</m:t>
                      </m:r>
                      <m:r>
                        <a:rPr lang="en-US" altLang="zh-CN" sz="1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r>
                        <a:rPr lang="en-US" altLang="zh-CN" sz="1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200" b="1" i="1">
                              <a:latin typeface="Cambria Math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1200" i="1">
                          <a:latin typeface="Cambria Math" charset="0"/>
                        </a:rPr>
                        <m:t>,</m:t>
                      </m:r>
                      <m:r>
                        <a:rPr lang="zh-CN" altLang="en-US" sz="1200" i="1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1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200" b="1">
                              <a:latin typeface="Cambria Math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12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TW" altLang="en-US" sz="1200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829" y="3624101"/>
                <a:ext cx="1271581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254" y="2709861"/>
            <a:ext cx="3122672" cy="1482423"/>
          </a:xfrm>
          <a:prstGeom prst="rect">
            <a:avLst/>
          </a:prstGeom>
        </p:spPr>
      </p:pic>
      <p:cxnSp>
        <p:nvCxnSpPr>
          <p:cNvPr id="28" name="直線箭頭接點 27"/>
          <p:cNvCxnSpPr/>
          <p:nvPr/>
        </p:nvCxnSpPr>
        <p:spPr>
          <a:xfrm flipV="1">
            <a:off x="7593078" y="2622286"/>
            <a:ext cx="615581" cy="74084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6768847" y="2294837"/>
                <a:ext cx="114363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1200" i="1">
                          <a:latin typeface="Cambria Math" charset="0"/>
                        </a:rPr>
                        <m:t>~</m:t>
                      </m:r>
                      <m:r>
                        <a:rPr lang="en-US" altLang="zh-CN" sz="1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r>
                        <a:rPr lang="en-US" altLang="zh-CN" sz="1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200" b="1" i="1">
                              <a:latin typeface="Cambria Math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1200" i="1">
                          <a:latin typeface="Cambria Math" charset="0"/>
                        </a:rPr>
                        <m:t>,</m:t>
                      </m:r>
                      <m:r>
                        <a:rPr lang="zh-CN" altLang="en-US" sz="1200" i="1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1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200" b="1">
                              <a:latin typeface="Cambria Math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12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TW" altLang="en-US" sz="1200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847" y="2294837"/>
                <a:ext cx="1143632" cy="276999"/>
              </a:xfrm>
              <a:prstGeom prst="rect">
                <a:avLst/>
              </a:prstGeom>
              <a:blipFill rotWithShape="0">
                <a:blip r:embed="rId8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線箭頭接點 29"/>
          <p:cNvCxnSpPr/>
          <p:nvPr/>
        </p:nvCxnSpPr>
        <p:spPr>
          <a:xfrm flipV="1">
            <a:off x="7197327" y="2514069"/>
            <a:ext cx="79790" cy="384479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7805012" y="2368371"/>
                <a:ext cx="122382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1200" i="1">
                          <a:latin typeface="Cambria Math" charset="0"/>
                        </a:rPr>
                        <m:t>~</m:t>
                      </m:r>
                      <m:r>
                        <a:rPr lang="en-US" altLang="zh-CN" sz="1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r>
                        <a:rPr lang="en-US" altLang="zh-CN" sz="1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200" b="1" i="1">
                              <a:latin typeface="Cambria Math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1200" i="1">
                          <a:latin typeface="Cambria Math" charset="0"/>
                        </a:rPr>
                        <m:t>,</m:t>
                      </m:r>
                      <m:r>
                        <a:rPr lang="zh-CN" altLang="en-US" sz="1200" i="1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1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200" b="1">
                              <a:latin typeface="Cambria Math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12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TW" altLang="en-US" sz="1200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012" y="2368371"/>
                <a:ext cx="1223828" cy="276999"/>
              </a:xfrm>
              <a:prstGeom prst="rect">
                <a:avLst/>
              </a:prstGeom>
              <a:blipFill rotWithShape="0">
                <a:blip r:embed="rId9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字方塊 31"/>
          <p:cNvSpPr txBox="1"/>
          <p:nvPr/>
        </p:nvSpPr>
        <p:spPr>
          <a:xfrm>
            <a:off x="7389980" y="4137933"/>
            <a:ext cx="1088760" cy="272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9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r>
              <a:rPr kumimoji="1" lang="zh-CN" altLang="en-US" sz="9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9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endParaRPr kumimoji="1" lang="zh-TW" altLang="en-US" sz="9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6016178" y="4097433"/>
            <a:ext cx="885179" cy="272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9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GMM</a:t>
            </a:r>
            <a:r>
              <a:rPr kumimoji="1" lang="zh-CN" altLang="en-US" sz="9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9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endParaRPr kumimoji="1" lang="zh-TW" altLang="en-US" sz="9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32</a:t>
            </a:fld>
            <a:endParaRPr kumimoji="1"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883293" y="5237670"/>
            <a:ext cx="8040984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6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distance</a:t>
            </a:r>
            <a:r>
              <a:rPr kumimoji="1" lang="zh-CN" altLang="en-US" sz="16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between</a:t>
            </a:r>
            <a:r>
              <a:rPr kumimoji="1" lang="zh-CN" altLang="en-US" sz="16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predicted</a:t>
            </a:r>
            <a:r>
              <a:rPr kumimoji="1" lang="zh-CN" altLang="en-US" sz="16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mean</a:t>
            </a:r>
            <a:r>
              <a:rPr kumimoji="1" lang="zh-CN" altLang="en-US" sz="16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vectors</a:t>
            </a:r>
            <a:r>
              <a:rPr kumimoji="1" lang="zh-CN" altLang="en-US" sz="16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16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direct</a:t>
            </a:r>
            <a:r>
              <a:rPr kumimoji="1" lang="zh-CN" altLang="en-US" sz="16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observations</a:t>
            </a:r>
            <a:r>
              <a:rPr kumimoji="1" lang="zh-CN" altLang="en-US" sz="16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mean</a:t>
            </a:r>
            <a:r>
              <a:rPr kumimoji="1" lang="zh-CN" altLang="en-US" sz="16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vectors</a:t>
            </a:r>
            <a:endParaRPr kumimoji="1" lang="zh-TW" altLang="en-US" sz="1600" i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643991" y="4870534"/>
            <a:ext cx="2877711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Arial" charset="0"/>
              <a:buChar char="•"/>
            </a:pPr>
            <a:r>
              <a:rPr kumimoji="1"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Euclidean</a:t>
            </a:r>
            <a:r>
              <a:rPr kumimoji="1"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Distance</a:t>
            </a:r>
            <a:r>
              <a:rPr kumimoji="1"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(ED)</a:t>
            </a:r>
            <a:endParaRPr kumimoji="1" lang="zh-TW" altLang="en-US" sz="16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2681313" y="5737919"/>
                <a:ext cx="261294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charset="0"/>
                        </a:rPr>
                        <m:t>𝐸</m:t>
                      </m:r>
                      <m:sSub>
                        <m:sSubPr>
                          <m:ctrlPr>
                            <a:rPr lang="en-US" altLang="zh-CN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i="1">
                              <a:latin typeface="Cambria Math" charset="0"/>
                            </a:rPr>
                            <m:t>𝐴𝐵</m:t>
                          </m:r>
                        </m:sub>
                      </m:sSub>
                      <m:r>
                        <a:rPr lang="en-US" altLang="zh-CN" i="1">
                          <a:latin typeface="Cambria Math" charset="0"/>
                        </a:rPr>
                        <m:t>=|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charset="0"/>
                        </a:rPr>
                        <m:t>|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313" y="5737919"/>
                <a:ext cx="2612941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058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2352">
        <p:fade/>
      </p:transition>
    </mc:Choice>
    <mc:Fallback xmlns="">
      <p:transition spd="med" advTm="3235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-22982"/>
            <a:ext cx="6069643" cy="5764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1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69525" y="0"/>
            <a:ext cx="4984057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1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1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100" kern="0" dirty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69525" y="827328"/>
            <a:ext cx="423385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Wingdings" charset="2"/>
              <a:buChar char="l"/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Leave-one-out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cross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validation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50081" y="1340375"/>
            <a:ext cx="3013967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Average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KL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divergence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(AKL)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50081" y="1709707"/>
            <a:ext cx="351089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Average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Euclidean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Distance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(AED)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17" name="圖表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295879"/>
              </p:ext>
            </p:extLst>
          </p:nvPr>
        </p:nvGraphicFramePr>
        <p:xfrm>
          <a:off x="369525" y="2492059"/>
          <a:ext cx="3938247" cy="24591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向下箭號 1"/>
          <p:cNvSpPr/>
          <p:nvPr/>
        </p:nvSpPr>
        <p:spPr>
          <a:xfrm>
            <a:off x="880110" y="3341676"/>
            <a:ext cx="271955" cy="33932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8" name="圖表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8808585"/>
              </p:ext>
            </p:extLst>
          </p:nvPr>
        </p:nvGraphicFramePr>
        <p:xfrm>
          <a:off x="4440536" y="2492058"/>
          <a:ext cx="3867533" cy="24591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6" name="向下箭號 15"/>
          <p:cNvSpPr/>
          <p:nvPr/>
        </p:nvSpPr>
        <p:spPr>
          <a:xfrm>
            <a:off x="4947003" y="3172014"/>
            <a:ext cx="271955" cy="33932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33</a:t>
            </a:fld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965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82">
        <p:fade/>
      </p:transition>
    </mc:Choice>
    <mc:Fallback xmlns="">
      <p:transition spd="med" advTm="7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6858" y="0"/>
            <a:ext cx="6069643" cy="5764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1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62668" y="22982"/>
            <a:ext cx="4984057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1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1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100" kern="0" dirty="0">
              <a:latin typeface="Arial"/>
              <a:ea typeface="Times New Roman" charset="0"/>
              <a:cs typeface="Arial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0" t="10417" r="8637" b="5092"/>
          <a:stretch/>
        </p:blipFill>
        <p:spPr>
          <a:xfrm>
            <a:off x="362668" y="1900506"/>
            <a:ext cx="2124075" cy="16279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893374" y="3101132"/>
            <a:ext cx="582211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endParaRPr kumimoji="1" lang="zh-TW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546438" y="3101133"/>
            <a:ext cx="404278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7" t="11285" r="9288" b="5382"/>
          <a:stretch/>
        </p:blipFill>
        <p:spPr>
          <a:xfrm>
            <a:off x="2495998" y="1900506"/>
            <a:ext cx="2124345" cy="1622842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3079585" y="3090250"/>
            <a:ext cx="524503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endParaRPr kumimoji="1" lang="zh-TW" altLang="en-US" sz="1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732650" y="3090250"/>
            <a:ext cx="397866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RF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1" t="11285" r="9288" b="5382"/>
          <a:stretch/>
        </p:blipFill>
        <p:spPr>
          <a:xfrm>
            <a:off x="4620343" y="1900507"/>
            <a:ext cx="2120154" cy="1615355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5186795" y="3101132"/>
            <a:ext cx="524503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endParaRPr kumimoji="1" lang="zh-TW" altLang="en-US" sz="1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839861" y="3101133"/>
            <a:ext cx="596638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7" t="8889" r="8151" b="5731"/>
          <a:stretch/>
        </p:blipFill>
        <p:spPr>
          <a:xfrm>
            <a:off x="362668" y="3678548"/>
            <a:ext cx="2045207" cy="2056475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2" t="11575" r="9505" b="5961"/>
          <a:stretch/>
        </p:blipFill>
        <p:spPr>
          <a:xfrm>
            <a:off x="6740497" y="1900506"/>
            <a:ext cx="2124345" cy="1618819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7315681" y="3101131"/>
            <a:ext cx="524503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endParaRPr kumimoji="1" lang="zh-TW" altLang="en-US" sz="1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968746" y="3101132"/>
            <a:ext cx="442750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NB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17" name="圖表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1398403"/>
              </p:ext>
            </p:extLst>
          </p:nvPr>
        </p:nvGraphicFramePr>
        <p:xfrm>
          <a:off x="2706027" y="3678547"/>
          <a:ext cx="3755989" cy="2231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34</a:t>
            </a:fld>
            <a:endParaRPr kumimoji="1"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352200" y="1160546"/>
            <a:ext cx="80342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Turst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03995" y="5735023"/>
            <a:ext cx="14414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2000" kern="0" dirty="0" smtClean="0">
                <a:ea typeface="微软雅黑" panose="020B0503020204020204" pitchFamily="34" charset="-122"/>
                <a:cs typeface="+mn-ea"/>
                <a:sym typeface="+mn-lt"/>
              </a:rPr>
              <a:t>Direct </a:t>
            </a:r>
            <a:r>
              <a:rPr kumimoji="1" lang="en-US" altLang="zh-CN" sz="2000" kern="0" dirty="0" err="1" smtClean="0">
                <a:ea typeface="微软雅黑" panose="020B0503020204020204" pitchFamily="34" charset="-122"/>
                <a:cs typeface="+mn-ea"/>
                <a:sym typeface="+mn-lt"/>
              </a:rPr>
              <a:t>ob’ns</a:t>
            </a:r>
            <a:endParaRPr kumimoji="1" lang="zh-TW" altLang="en-US" sz="2000" kern="0" dirty="0"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9790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580">
        <p:fade/>
      </p:transition>
    </mc:Choice>
    <mc:Fallback xmlns="">
      <p:transition spd="med" advTm="1558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863" r="9505" b="5961"/>
          <a:stretch/>
        </p:blipFill>
        <p:spPr>
          <a:xfrm>
            <a:off x="4450844" y="1783634"/>
            <a:ext cx="2152650" cy="1630274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4" t="11863" r="9733" b="5672"/>
          <a:stretch/>
        </p:blipFill>
        <p:spPr>
          <a:xfrm>
            <a:off x="2343633" y="1787768"/>
            <a:ext cx="2107211" cy="1605762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2" t="11863" r="9505" b="5382"/>
          <a:stretch/>
        </p:blipFill>
        <p:spPr>
          <a:xfrm>
            <a:off x="231245" y="1787768"/>
            <a:ext cx="2112388" cy="161535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6069643" cy="5764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1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69526" y="22982"/>
            <a:ext cx="4984057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1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1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100" kern="0" dirty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45088" y="3029174"/>
            <a:ext cx="837089" cy="272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9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</a:t>
            </a:r>
            <a:endParaRPr kumimoji="1" lang="zh-TW" altLang="en-US" sz="9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570849" y="2981567"/>
            <a:ext cx="404278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endParaRPr kumimoji="1" lang="zh-TW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594247" y="3055666"/>
            <a:ext cx="837089" cy="272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9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</a:t>
            </a:r>
            <a:endParaRPr kumimoji="1" lang="zh-TW" altLang="en-US" sz="9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620009" y="3008059"/>
            <a:ext cx="397866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RF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4740490" y="3076782"/>
            <a:ext cx="837089" cy="272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9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</a:t>
            </a:r>
            <a:endParaRPr kumimoji="1" lang="zh-TW" altLang="en-US" sz="9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766253" y="3029175"/>
            <a:ext cx="596638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9" t="8656" r="8362" b="6198"/>
          <a:stretch/>
        </p:blipFill>
        <p:spPr>
          <a:xfrm>
            <a:off x="231244" y="3490203"/>
            <a:ext cx="2112388" cy="2124058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6815025" y="4308401"/>
            <a:ext cx="2455359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Consistency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direction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7" t="11575" r="9506" b="5961"/>
          <a:stretch/>
        </p:blipFill>
        <p:spPr>
          <a:xfrm>
            <a:off x="6603494" y="1783634"/>
            <a:ext cx="2150817" cy="1630274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6902954" y="3055666"/>
            <a:ext cx="837089" cy="272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9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</a:t>
            </a:r>
            <a:endParaRPr kumimoji="1" lang="zh-TW" altLang="en-US" sz="9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7928716" y="3008059"/>
            <a:ext cx="442750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NB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28" name="圖表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85608"/>
              </p:ext>
            </p:extLst>
          </p:nvPr>
        </p:nvGraphicFramePr>
        <p:xfrm>
          <a:off x="2708612" y="3534214"/>
          <a:ext cx="3894882" cy="2057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35</a:t>
            </a:fld>
            <a:endParaRPr kumimoji="1" lang="zh-TW" altLang="en-US"/>
          </a:p>
        </p:txBody>
      </p:sp>
      <p:sp>
        <p:nvSpPr>
          <p:cNvPr id="27" name="文字方塊 26"/>
          <p:cNvSpPr txBox="1"/>
          <p:nvPr/>
        </p:nvSpPr>
        <p:spPr>
          <a:xfrm>
            <a:off x="352200" y="1103394"/>
            <a:ext cx="167866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589445" y="5591614"/>
            <a:ext cx="14414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2000" kern="0" dirty="0" smtClean="0">
                <a:ea typeface="微软雅黑" panose="020B0503020204020204" pitchFamily="34" charset="-122"/>
                <a:cs typeface="+mn-ea"/>
                <a:sym typeface="+mn-lt"/>
              </a:rPr>
              <a:t>Direct </a:t>
            </a:r>
            <a:r>
              <a:rPr kumimoji="1" lang="en-US" altLang="zh-CN" sz="2000" kern="0" dirty="0" err="1" smtClean="0">
                <a:ea typeface="微软雅黑" panose="020B0503020204020204" pitchFamily="34" charset="-122"/>
                <a:cs typeface="+mn-ea"/>
                <a:sym typeface="+mn-lt"/>
              </a:rPr>
              <a:t>ob’ns</a:t>
            </a:r>
            <a:endParaRPr kumimoji="1" lang="zh-TW" altLang="en-US" sz="2000" kern="0" dirty="0"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0464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087">
        <p:fade/>
      </p:transition>
    </mc:Choice>
    <mc:Fallback xmlns="">
      <p:transition spd="med" advTm="1308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285" r="9288" b="5382"/>
          <a:stretch/>
        </p:blipFill>
        <p:spPr>
          <a:xfrm>
            <a:off x="4450844" y="1938575"/>
            <a:ext cx="2123487" cy="16265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2" t="11575" r="9505" b="5382"/>
          <a:stretch/>
        </p:blipFill>
        <p:spPr>
          <a:xfrm>
            <a:off x="2331737" y="1938575"/>
            <a:ext cx="2119107" cy="16261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7" t="11624" r="9538" b="6200"/>
          <a:stretch/>
        </p:blipFill>
        <p:spPr>
          <a:xfrm>
            <a:off x="190983" y="1938574"/>
            <a:ext cx="2140754" cy="161266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6069643" cy="5764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1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69526" y="22982"/>
            <a:ext cx="4984057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1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1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100" kern="0" dirty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21440" y="3184834"/>
            <a:ext cx="694421" cy="302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05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105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570849" y="3137227"/>
            <a:ext cx="404278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endParaRPr kumimoji="1" lang="zh-TW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686170" y="3202434"/>
            <a:ext cx="694421" cy="302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05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105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620009" y="3163720"/>
            <a:ext cx="397866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RF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4861998" y="3193727"/>
            <a:ext cx="694421" cy="302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05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105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766253" y="3184835"/>
            <a:ext cx="596638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3" t="8355" r="8167" b="5604"/>
          <a:stretch/>
        </p:blipFill>
        <p:spPr>
          <a:xfrm>
            <a:off x="190983" y="3764148"/>
            <a:ext cx="2294178" cy="232229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575" r="9288" b="5671"/>
          <a:stretch/>
        </p:blipFill>
        <p:spPr>
          <a:xfrm>
            <a:off x="6591598" y="1948099"/>
            <a:ext cx="2120145" cy="1612664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6985485" y="3175849"/>
            <a:ext cx="694421" cy="302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05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105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7889739" y="3166957"/>
            <a:ext cx="442750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NB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22" name="圖表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7344718"/>
              </p:ext>
            </p:extLst>
          </p:nvPr>
        </p:nvGraphicFramePr>
        <p:xfrm>
          <a:off x="2908451" y="3727697"/>
          <a:ext cx="3834480" cy="24224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9" name="文字方塊 18"/>
          <p:cNvSpPr txBox="1"/>
          <p:nvPr/>
        </p:nvSpPr>
        <p:spPr>
          <a:xfrm>
            <a:off x="6907785" y="4390432"/>
            <a:ext cx="2163620" cy="1116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EC:</a:t>
            </a:r>
            <a:endParaRPr kumimoji="1"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Higher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higher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36</a:t>
            </a:fld>
            <a:endParaRPr kumimoji="1"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369526" y="1233221"/>
            <a:ext cx="118333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621440" y="6007240"/>
            <a:ext cx="14414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2000" kern="0" dirty="0" smtClean="0">
                <a:ea typeface="微软雅黑" panose="020B0503020204020204" pitchFamily="34" charset="-122"/>
                <a:cs typeface="+mn-ea"/>
                <a:sym typeface="+mn-lt"/>
              </a:rPr>
              <a:t>Direct </a:t>
            </a:r>
            <a:r>
              <a:rPr kumimoji="1" lang="en-US" altLang="zh-CN" sz="2000" kern="0" dirty="0" err="1" smtClean="0">
                <a:ea typeface="微软雅黑" panose="020B0503020204020204" pitchFamily="34" charset="-122"/>
                <a:cs typeface="+mn-ea"/>
                <a:sym typeface="+mn-lt"/>
              </a:rPr>
              <a:t>ob’ns</a:t>
            </a:r>
            <a:endParaRPr kumimoji="1" lang="zh-TW" altLang="en-US" sz="2000" kern="0" dirty="0"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801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225">
        <p:fade/>
      </p:transition>
    </mc:Choice>
    <mc:Fallback xmlns="">
      <p:transition spd="med" advTm="722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7" t="11863" r="9288" b="5672"/>
          <a:stretch/>
        </p:blipFill>
        <p:spPr>
          <a:xfrm>
            <a:off x="4656792" y="1906566"/>
            <a:ext cx="2125181" cy="160656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575" r="9288" b="5961"/>
          <a:stretch/>
        </p:blipFill>
        <p:spPr>
          <a:xfrm>
            <a:off x="2492953" y="1887516"/>
            <a:ext cx="2148266" cy="162833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5" t="11285" r="9538" b="5960"/>
          <a:stretch/>
        </p:blipFill>
        <p:spPr>
          <a:xfrm>
            <a:off x="352200" y="1887516"/>
            <a:ext cx="2140754" cy="162833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6069643" cy="5764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1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69526" y="22982"/>
            <a:ext cx="4984057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1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1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100" kern="0" dirty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023016" y="3088347"/>
            <a:ext cx="405880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endParaRPr kumimoji="1" lang="zh-TW" altLang="en-US" sz="1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740021" y="3088348"/>
            <a:ext cx="404278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endParaRPr kumimoji="1" lang="zh-TW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181021" y="3088347"/>
            <a:ext cx="405880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endParaRPr kumimoji="1" lang="zh-TW" altLang="en-US" sz="1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789181" y="3114840"/>
            <a:ext cx="397866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RF</a:t>
            </a:r>
            <a:endParaRPr kumimoji="1" lang="zh-TW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329287" y="3121275"/>
            <a:ext cx="375424" cy="302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05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endParaRPr kumimoji="1" lang="zh-TW" altLang="en-US" sz="105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935425" y="3135956"/>
            <a:ext cx="596638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0" t="8403" r="8035" b="5763"/>
          <a:stretch/>
        </p:blipFill>
        <p:spPr>
          <a:xfrm>
            <a:off x="433002" y="3606512"/>
            <a:ext cx="2245148" cy="225061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5" t="11575" r="9506" b="5961"/>
          <a:stretch/>
        </p:blipFill>
        <p:spPr>
          <a:xfrm>
            <a:off x="6797547" y="1906566"/>
            <a:ext cx="2115575" cy="1607837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7435706" y="3121275"/>
            <a:ext cx="375424" cy="302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05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endParaRPr kumimoji="1" lang="zh-TW" altLang="en-US" sz="105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8041843" y="3135956"/>
            <a:ext cx="442750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NB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25" name="圖表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6575805"/>
              </p:ext>
            </p:extLst>
          </p:nvPr>
        </p:nvGraphicFramePr>
        <p:xfrm>
          <a:off x="3011823" y="3658377"/>
          <a:ext cx="3785724" cy="21737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37</a:t>
            </a:fld>
            <a:endParaRPr kumimoji="1"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352200" y="1160546"/>
            <a:ext cx="58541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TW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746859" y="5792175"/>
            <a:ext cx="14414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2000" kern="0" dirty="0" smtClean="0">
                <a:ea typeface="微软雅黑" panose="020B0503020204020204" pitchFamily="34" charset="-122"/>
                <a:cs typeface="+mn-ea"/>
                <a:sym typeface="+mn-lt"/>
              </a:rPr>
              <a:t>Direct </a:t>
            </a:r>
            <a:r>
              <a:rPr kumimoji="1" lang="en-US" altLang="zh-CN" sz="2000" kern="0" dirty="0" err="1" smtClean="0">
                <a:ea typeface="微软雅黑" panose="020B0503020204020204" pitchFamily="34" charset="-122"/>
                <a:cs typeface="+mn-ea"/>
                <a:sym typeface="+mn-lt"/>
              </a:rPr>
              <a:t>ob’ns</a:t>
            </a:r>
            <a:endParaRPr kumimoji="1" lang="zh-TW" altLang="en-US" sz="2000" kern="0" dirty="0"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7947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781">
        <p:fade/>
      </p:transition>
    </mc:Choice>
    <mc:Fallback xmlns="">
      <p:transition spd="med" advTm="578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575" r="9288" b="5671"/>
          <a:stretch/>
        </p:blipFill>
        <p:spPr>
          <a:xfrm>
            <a:off x="4487621" y="1877431"/>
            <a:ext cx="2179880" cy="16581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0" t="11494" r="9497" b="5462"/>
          <a:stretch/>
        </p:blipFill>
        <p:spPr>
          <a:xfrm>
            <a:off x="2329825" y="1881564"/>
            <a:ext cx="2157796" cy="1655849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2" t="11285" r="9288" b="5671"/>
          <a:stretch/>
        </p:blipFill>
        <p:spPr>
          <a:xfrm>
            <a:off x="199495" y="1881564"/>
            <a:ext cx="2124287" cy="162578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21418" y="4440"/>
            <a:ext cx="6069643" cy="5764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1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48108" y="27422"/>
            <a:ext cx="4984057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1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1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100" kern="0" dirty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48519" y="3119326"/>
            <a:ext cx="692818" cy="302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05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endParaRPr kumimoji="1" lang="zh-TW" altLang="en-US" sz="105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570849" y="3093612"/>
            <a:ext cx="404278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endParaRPr kumimoji="1" lang="zh-TW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840137" y="3133855"/>
            <a:ext cx="692818" cy="302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05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endParaRPr kumimoji="1" lang="zh-TW" altLang="en-US" sz="105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620009" y="3120104"/>
            <a:ext cx="397866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RF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4930508" y="3133855"/>
            <a:ext cx="692818" cy="302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05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endParaRPr kumimoji="1" lang="zh-TW" altLang="en-US" sz="105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766253" y="3141220"/>
            <a:ext cx="596638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4" t="8402" r="8362" b="6389"/>
          <a:stretch/>
        </p:blipFill>
        <p:spPr>
          <a:xfrm>
            <a:off x="199494" y="3570999"/>
            <a:ext cx="2124287" cy="2139984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6303580" y="3986445"/>
            <a:ext cx="2656868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600" kern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r>
              <a:rPr kumimoji="1" lang="zh-CN" altLang="en-US" sz="1600" kern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has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big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variance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dimension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5" t="11575" r="9506" b="5671"/>
          <a:stretch/>
        </p:blipFill>
        <p:spPr>
          <a:xfrm>
            <a:off x="6667500" y="1877431"/>
            <a:ext cx="2174082" cy="1658100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7096005" y="3137835"/>
            <a:ext cx="692818" cy="302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05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endParaRPr kumimoji="1" lang="zh-TW" altLang="en-US" sz="105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7931749" y="3126150"/>
            <a:ext cx="442750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NB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6303580" y="4903640"/>
            <a:ext cx="2353640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RF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reveal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 low-arousal property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19" name="圖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522686"/>
              </p:ext>
            </p:extLst>
          </p:nvPr>
        </p:nvGraphicFramePr>
        <p:xfrm>
          <a:off x="2519260" y="3647308"/>
          <a:ext cx="3550382" cy="21642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38</a:t>
            </a:fld>
            <a:endParaRPr kumimoji="1"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352200" y="1160546"/>
            <a:ext cx="11785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TW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33707" y="5636148"/>
            <a:ext cx="14414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2000" kern="0" dirty="0" smtClean="0">
                <a:ea typeface="微软雅黑" panose="020B0503020204020204" pitchFamily="34" charset="-122"/>
                <a:cs typeface="+mn-ea"/>
                <a:sym typeface="+mn-lt"/>
              </a:rPr>
              <a:t>Direct </a:t>
            </a:r>
            <a:r>
              <a:rPr kumimoji="1" lang="en-US" altLang="zh-CN" sz="2000" kern="0" dirty="0" err="1" smtClean="0">
                <a:ea typeface="微软雅黑" panose="020B0503020204020204" pitchFamily="34" charset="-122"/>
                <a:cs typeface="+mn-ea"/>
                <a:sym typeface="+mn-lt"/>
              </a:rPr>
              <a:t>ob’ns</a:t>
            </a:r>
            <a:endParaRPr kumimoji="1" lang="zh-TW" altLang="en-US" sz="2000" kern="0" dirty="0"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256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624">
        <p:fade/>
      </p:transition>
    </mc:Choice>
    <mc:Fallback xmlns="">
      <p:transition spd="med" advTm="2462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285" r="9288" b="5671"/>
          <a:stretch/>
        </p:blipFill>
        <p:spPr>
          <a:xfrm>
            <a:off x="4542768" y="1171944"/>
            <a:ext cx="2152522" cy="164301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575" r="9505" b="5382"/>
          <a:stretch/>
        </p:blipFill>
        <p:spPr>
          <a:xfrm>
            <a:off x="2377451" y="1171943"/>
            <a:ext cx="2165317" cy="165719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1" t="11319" r="9165" b="5637"/>
          <a:stretch/>
        </p:blipFill>
        <p:spPr>
          <a:xfrm>
            <a:off x="224929" y="1171943"/>
            <a:ext cx="2152522" cy="163865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6069643" cy="5764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1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69526" y="22982"/>
            <a:ext cx="4984057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1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1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100" kern="0" dirty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03666" y="2412126"/>
            <a:ext cx="556563" cy="302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05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sz="105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625995" y="2386412"/>
            <a:ext cx="404278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endParaRPr kumimoji="1" lang="zh-TW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895283" y="2426655"/>
            <a:ext cx="556563" cy="302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05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sz="105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675155" y="2412904"/>
            <a:ext cx="397866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RF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4985655" y="2426655"/>
            <a:ext cx="556563" cy="302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05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sz="105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821399" y="2405445"/>
            <a:ext cx="596638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4" t="8751" r="8229" b="6041"/>
          <a:stretch/>
        </p:blipFill>
        <p:spPr>
          <a:xfrm>
            <a:off x="225901" y="2871827"/>
            <a:ext cx="2295392" cy="2295393"/>
          </a:xfrm>
          <a:prstGeom prst="rect">
            <a:avLst/>
          </a:prstGeom>
        </p:spPr>
      </p:pic>
      <p:sp>
        <p:nvSpPr>
          <p:cNvPr id="24" name="文字方塊 23"/>
          <p:cNvSpPr txBox="1"/>
          <p:nvPr/>
        </p:nvSpPr>
        <p:spPr>
          <a:xfrm>
            <a:off x="406632" y="5589806"/>
            <a:ext cx="3902437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30000"/>
              </a:lnSpc>
              <a:spcBef>
                <a:spcPts val="450"/>
              </a:spcBef>
              <a:buFont typeface="Arial" charset="0"/>
              <a:buChar char="•"/>
            </a:pP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big</a:t>
            </a:r>
            <a:r>
              <a:rPr kumimoji="1"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variance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406632" y="6002227"/>
            <a:ext cx="3499726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30000"/>
              </a:lnSpc>
              <a:spcBef>
                <a:spcPts val="450"/>
              </a:spcBef>
              <a:buFont typeface="Arial" charset="0"/>
              <a:buChar char="•"/>
            </a:pP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But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RF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able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classify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2" t="11364" r="9505" b="5592"/>
          <a:stretch/>
        </p:blipFill>
        <p:spPr>
          <a:xfrm>
            <a:off x="6708084" y="1171944"/>
            <a:ext cx="2152522" cy="1651802"/>
          </a:xfrm>
          <a:prstGeom prst="rect">
            <a:avLst/>
          </a:prstGeom>
        </p:spPr>
      </p:pic>
      <p:sp>
        <p:nvSpPr>
          <p:cNvPr id="26" name="文字方塊 25"/>
          <p:cNvSpPr txBox="1"/>
          <p:nvPr/>
        </p:nvSpPr>
        <p:spPr>
          <a:xfrm>
            <a:off x="7160785" y="2403329"/>
            <a:ext cx="556563" cy="302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05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sz="105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7996529" y="2382119"/>
            <a:ext cx="442750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NB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22" name="圖表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6598370"/>
              </p:ext>
            </p:extLst>
          </p:nvPr>
        </p:nvGraphicFramePr>
        <p:xfrm>
          <a:off x="2578156" y="2938524"/>
          <a:ext cx="3958466" cy="216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3" name="文字方塊 22"/>
          <p:cNvSpPr txBox="1"/>
          <p:nvPr/>
        </p:nvSpPr>
        <p:spPr>
          <a:xfrm>
            <a:off x="390061" y="5191115"/>
            <a:ext cx="2464363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30000"/>
              </a:lnSpc>
              <a:spcBef>
                <a:spcPts val="450"/>
              </a:spcBef>
              <a:buFont typeface="Arial" charset="0"/>
              <a:buChar char="•"/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Vertical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direction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39</a:t>
            </a:fld>
            <a:endParaRPr kumimoji="1"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369525" y="576497"/>
            <a:ext cx="93166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TW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1099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441">
        <p:fade/>
      </p:transition>
    </mc:Choice>
    <mc:Fallback xmlns="">
      <p:transition spd="med" advTm="1844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5656"/>
            <a:ext cx="3862137" cy="5764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1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69525" y="28638"/>
            <a:ext cx="1794081" cy="57246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Introduction</a:t>
            </a:r>
            <a:endParaRPr kumimoji="1" lang="zh-TW" altLang="en-US" sz="2400" kern="0" dirty="0">
              <a:latin typeface="Arial"/>
              <a:ea typeface="Times New Roman" charset="0"/>
              <a:cs typeface="Arial"/>
              <a:sym typeface="+mn-lt"/>
            </a:endParaRPr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24" y="1602437"/>
            <a:ext cx="4705350" cy="1609725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313" y="2431376"/>
            <a:ext cx="621000" cy="6210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88" y="1713688"/>
            <a:ext cx="621000" cy="621000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575" y="2741876"/>
            <a:ext cx="621000" cy="621000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575" y="2059638"/>
            <a:ext cx="621000" cy="621000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575" y="1370662"/>
            <a:ext cx="621389" cy="621389"/>
          </a:xfrm>
          <a:prstGeom prst="rect">
            <a:avLst/>
          </a:prstGeom>
        </p:spPr>
      </p:pic>
      <p:sp>
        <p:nvSpPr>
          <p:cNvPr id="36" name="向右箭號 35"/>
          <p:cNvSpPr/>
          <p:nvPr/>
        </p:nvSpPr>
        <p:spPr>
          <a:xfrm>
            <a:off x="5560167" y="2188401"/>
            <a:ext cx="547845" cy="36347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7880301" y="1992563"/>
            <a:ext cx="344966" cy="632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2700" b="1" kern="0">
                <a:latin typeface="Apple Color Emoji" charset="-128"/>
                <a:ea typeface="Apple Color Emoji" charset="-128"/>
                <a:cs typeface="Apple Color Emoji" charset="-128"/>
                <a:sym typeface="+mn-lt"/>
              </a:rPr>
              <a:t>?</a:t>
            </a:r>
            <a:endParaRPr kumimoji="1" lang="zh-TW" altLang="en-US" sz="2700" b="1" kern="0">
              <a:latin typeface="Apple Color Emoji" charset="-128"/>
              <a:ea typeface="Apple Color Emoji" charset="-128"/>
              <a:cs typeface="Apple Color Emoji" charset="-128"/>
              <a:sym typeface="+mn-lt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648924" y="4264496"/>
            <a:ext cx="808586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Basically,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there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two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different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types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detection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4</a:t>
            </a:fld>
            <a:endParaRPr kumimoji="1"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648924" y="4773707"/>
            <a:ext cx="6662401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Wingdings" charset="2"/>
              <a:buChar char="l"/>
            </a:pPr>
            <a:r>
              <a:rPr kumimoji="1" lang="en-US" altLang="zh-CN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Determinative</a:t>
            </a:r>
            <a:r>
              <a:rPr kumimoji="1" lang="zh-CN" altLang="en-US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Classification </a:t>
            </a: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based on discrete emotions</a:t>
            </a:r>
            <a:endParaRPr kumimoji="1" lang="zh-TW" altLang="en-US" sz="15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48924" y="5239093"/>
            <a:ext cx="5923416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Wingdings" charset="2"/>
              <a:buChar char="l"/>
            </a:pPr>
            <a:r>
              <a:rPr kumimoji="1" lang="en-US" altLang="zh-CN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Numerical Method </a:t>
            </a: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based on continuous emotion</a:t>
            </a:r>
            <a:endParaRPr kumimoji="1" lang="zh-TW" altLang="en-US" sz="15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29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288">
        <p:fade/>
      </p:transition>
    </mc:Choice>
    <mc:Fallback xmlns="">
      <p:transition spd="med" advTm="222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/>
      <p:bldP spid="38" grpId="0"/>
      <p:bldP spid="14" grpId="0"/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2" t="11863" r="9506" b="5672"/>
          <a:stretch/>
        </p:blipFill>
        <p:spPr>
          <a:xfrm>
            <a:off x="4527026" y="1720747"/>
            <a:ext cx="2157786" cy="164430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1" t="11285" r="9288" b="5671"/>
          <a:stretch/>
        </p:blipFill>
        <p:spPr>
          <a:xfrm>
            <a:off x="2350019" y="1720747"/>
            <a:ext cx="2163923" cy="1642979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7" t="11863" r="9071" b="5961"/>
          <a:stretch/>
        </p:blipFill>
        <p:spPr>
          <a:xfrm>
            <a:off x="179150" y="1720747"/>
            <a:ext cx="2177006" cy="163563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6069643" cy="5764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1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69526" y="22982"/>
            <a:ext cx="4984057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1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1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100" kern="0" dirty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74840" y="2953549"/>
            <a:ext cx="651140" cy="302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05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endParaRPr kumimoji="1" lang="zh-TW" altLang="en-US" sz="105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597170" y="2927835"/>
            <a:ext cx="404278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866457" y="2968078"/>
            <a:ext cx="651140" cy="302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05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endParaRPr kumimoji="1" lang="zh-TW" altLang="en-US" sz="105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646329" y="2954327"/>
            <a:ext cx="397866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RF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4956829" y="2968078"/>
            <a:ext cx="651140" cy="302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05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endParaRPr kumimoji="1" lang="zh-TW" altLang="en-US" sz="105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792573" y="2956393"/>
            <a:ext cx="596638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6" t="8751" r="8264" b="5833"/>
          <a:stretch/>
        </p:blipFill>
        <p:spPr>
          <a:xfrm>
            <a:off x="179150" y="3643403"/>
            <a:ext cx="2076021" cy="2086198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575" r="9505" b="6250"/>
          <a:stretch/>
        </p:blipFill>
        <p:spPr>
          <a:xfrm>
            <a:off x="6697582" y="1720747"/>
            <a:ext cx="2159729" cy="1635635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7114615" y="2966012"/>
            <a:ext cx="651140" cy="302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05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endParaRPr kumimoji="1" lang="zh-TW" altLang="en-US" sz="105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7950359" y="2954327"/>
            <a:ext cx="442750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NB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19" name="圖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2059772"/>
              </p:ext>
            </p:extLst>
          </p:nvPr>
        </p:nvGraphicFramePr>
        <p:xfrm>
          <a:off x="2429085" y="3663330"/>
          <a:ext cx="3654846" cy="2099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4" name="文字方塊 23"/>
          <p:cNvSpPr txBox="1"/>
          <p:nvPr/>
        </p:nvSpPr>
        <p:spPr>
          <a:xfrm>
            <a:off x="6392948" y="3852252"/>
            <a:ext cx="2464363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30000"/>
              </a:lnSpc>
              <a:spcBef>
                <a:spcPts val="450"/>
              </a:spcBef>
              <a:buFont typeface="Arial" charset="0"/>
              <a:buChar char="•"/>
            </a:pP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similar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6392948" y="4610314"/>
            <a:ext cx="2464363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30000"/>
              </a:lnSpc>
              <a:spcBef>
                <a:spcPts val="450"/>
              </a:spcBef>
              <a:buFont typeface="Arial" charset="0"/>
              <a:buChar char="•"/>
            </a:pP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EC: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higher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6392948" y="5123791"/>
            <a:ext cx="2464363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30000"/>
              </a:lnSpc>
              <a:spcBef>
                <a:spcPts val="450"/>
              </a:spcBef>
              <a:buFont typeface="Arial" charset="0"/>
              <a:buChar char="•"/>
            </a:pP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CNN: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higher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40</a:t>
            </a:fld>
            <a:endParaRPr kumimoji="1"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224517" y="941283"/>
            <a:ext cx="110479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560028" y="5729601"/>
            <a:ext cx="14414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2000" kern="0" dirty="0" smtClean="0">
                <a:ea typeface="微软雅黑" panose="020B0503020204020204" pitchFamily="34" charset="-122"/>
                <a:cs typeface="+mn-ea"/>
                <a:sym typeface="+mn-lt"/>
              </a:rPr>
              <a:t>Direct </a:t>
            </a:r>
            <a:r>
              <a:rPr kumimoji="1" lang="en-US" altLang="zh-CN" sz="2000" kern="0" dirty="0" err="1" smtClean="0">
                <a:ea typeface="微软雅黑" panose="020B0503020204020204" pitchFamily="34" charset="-122"/>
                <a:cs typeface="+mn-ea"/>
                <a:sym typeface="+mn-lt"/>
              </a:rPr>
              <a:t>ob’ns</a:t>
            </a:r>
            <a:endParaRPr kumimoji="1" lang="zh-TW" altLang="en-US" sz="2000" kern="0" dirty="0"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188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408">
        <p:fade/>
      </p:transition>
    </mc:Choice>
    <mc:Fallback xmlns="">
      <p:transition spd="med" advTm="1540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575" r="9288" b="5382"/>
          <a:stretch/>
        </p:blipFill>
        <p:spPr>
          <a:xfrm>
            <a:off x="4473171" y="1657424"/>
            <a:ext cx="2106231" cy="160768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1575" r="9505" b="5382"/>
          <a:stretch/>
        </p:blipFill>
        <p:spPr>
          <a:xfrm>
            <a:off x="2363018" y="1657424"/>
            <a:ext cx="2094375" cy="160289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7" t="11864" r="9288" b="5092"/>
          <a:stretch/>
        </p:blipFill>
        <p:spPr>
          <a:xfrm>
            <a:off x="241008" y="1657424"/>
            <a:ext cx="2122010" cy="161542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9709" y="0"/>
            <a:ext cx="6069643" cy="5764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1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59817" y="22982"/>
            <a:ext cx="4984057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1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1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100" kern="0" dirty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95837" y="2862676"/>
            <a:ext cx="433132" cy="302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05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endParaRPr kumimoji="1" lang="zh-TW" altLang="en-US" sz="105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618167" y="2836961"/>
            <a:ext cx="404278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</a:t>
            </a:r>
            <a:endParaRPr kumimoji="1" lang="zh-TW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887454" y="2877204"/>
            <a:ext cx="433132" cy="302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05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endParaRPr kumimoji="1" lang="zh-TW" altLang="en-US" sz="105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667326" y="2863453"/>
            <a:ext cx="397866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RF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4977826" y="2877204"/>
            <a:ext cx="433132" cy="302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05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endParaRPr kumimoji="1" lang="zh-TW" altLang="en-US" sz="105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813570" y="2865519"/>
            <a:ext cx="596638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4" t="8958" r="8263" b="5833"/>
          <a:stretch/>
        </p:blipFill>
        <p:spPr>
          <a:xfrm>
            <a:off x="241008" y="3522418"/>
            <a:ext cx="2328527" cy="2339969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2" t="11575" r="9722" b="5671"/>
          <a:stretch/>
        </p:blipFill>
        <p:spPr>
          <a:xfrm>
            <a:off x="6595181" y="1657424"/>
            <a:ext cx="2094375" cy="1605875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7093871" y="2878397"/>
            <a:ext cx="433132" cy="302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05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endParaRPr kumimoji="1" lang="zh-TW" altLang="en-US" sz="105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929614" y="2866712"/>
            <a:ext cx="442750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NB</a:t>
            </a:r>
            <a:endParaRPr kumimoji="1" lang="zh-TW" altLang="en-US" sz="14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22" name="圖表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8483162"/>
              </p:ext>
            </p:extLst>
          </p:nvPr>
        </p:nvGraphicFramePr>
        <p:xfrm>
          <a:off x="2851846" y="3535363"/>
          <a:ext cx="3981951" cy="2314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41</a:t>
            </a:fld>
            <a:endParaRPr kumimoji="1"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241008" y="915416"/>
            <a:ext cx="70564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2000" kern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695837" y="5849442"/>
            <a:ext cx="14414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2000" kern="0" dirty="0" smtClean="0">
                <a:ea typeface="微软雅黑" panose="020B0503020204020204" pitchFamily="34" charset="-122"/>
                <a:cs typeface="+mn-ea"/>
                <a:sym typeface="+mn-lt"/>
              </a:rPr>
              <a:t>Direct </a:t>
            </a:r>
            <a:r>
              <a:rPr kumimoji="1" lang="en-US" altLang="zh-CN" sz="2000" kern="0" dirty="0" err="1" smtClean="0">
                <a:ea typeface="微软雅黑" panose="020B0503020204020204" pitchFamily="34" charset="-122"/>
                <a:cs typeface="+mn-ea"/>
                <a:sym typeface="+mn-lt"/>
              </a:rPr>
              <a:t>ob’ns</a:t>
            </a:r>
            <a:endParaRPr kumimoji="1" lang="zh-TW" altLang="en-US" sz="2000" kern="0" dirty="0"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9006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80">
        <p:fade/>
      </p:transition>
    </mc:Choice>
    <mc:Fallback xmlns="">
      <p:transition spd="med" advTm="68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043"/>
            <a:ext cx="6069643" cy="5764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1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69526" y="24025"/>
            <a:ext cx="4984057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1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1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100" kern="0" dirty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369524" y="958061"/>
            <a:ext cx="770291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Though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variance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high,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EmoPredictor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can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still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catch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expected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position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369525" y="1950959"/>
            <a:ext cx="6221776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30000"/>
              </a:lnSpc>
              <a:spcBef>
                <a:spcPts val="450"/>
              </a:spcBef>
              <a:buFont typeface="Arial" charset="0"/>
              <a:buChar char="•"/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Joy,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surprise,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trust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</a:t>
            </a:r>
            <a:r>
              <a:rPr kumimoji="1"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endParaRPr kumimoji="1" lang="zh-TW" altLang="en-US" sz="16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369525" y="2290283"/>
            <a:ext cx="7702912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30000"/>
              </a:lnSpc>
              <a:spcBef>
                <a:spcPts val="450"/>
              </a:spcBef>
              <a:buFont typeface="Arial" charset="0"/>
              <a:buChar char="•"/>
            </a:pP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low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</a:t>
            </a:r>
            <a:r>
              <a:rPr kumimoji="1" lang="en-US" altLang="zh-CN" sz="16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r>
              <a:rPr kumimoji="1" lang="zh-CN" altLang="en-US" sz="16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cover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partly)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369525" y="2629607"/>
            <a:ext cx="4845413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30000"/>
              </a:lnSpc>
              <a:spcBef>
                <a:spcPts val="450"/>
              </a:spcBef>
              <a:buFont typeface="Arial" charset="0"/>
              <a:buChar char="•"/>
            </a:pPr>
            <a:r>
              <a:rPr kumimoji="1" lang="en-US" altLang="zh-CN" sz="16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low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low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369524" y="2968931"/>
            <a:ext cx="5216889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30000"/>
              </a:lnSpc>
              <a:spcBef>
                <a:spcPts val="450"/>
              </a:spcBef>
              <a:buFont typeface="Arial" charset="0"/>
              <a:buChar char="•"/>
            </a:pP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Most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predictions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have </a:t>
            </a:r>
            <a:r>
              <a:rPr kumimoji="1" lang="en-US" altLang="zh-CN" sz="1600" i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expected</a:t>
            </a:r>
            <a:r>
              <a:rPr kumimoji="1"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direction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369525" y="4007227"/>
            <a:ext cx="62217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What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roles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do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classifiers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play?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369525" y="4499670"/>
            <a:ext cx="6221776" cy="362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30000"/>
              </a:lnSpc>
              <a:spcBef>
                <a:spcPts val="450"/>
              </a:spcBef>
              <a:buFont typeface="Arial" charset="0"/>
              <a:buChar char="•"/>
            </a:pPr>
            <a:r>
              <a:rPr kumimoji="1" lang="en-US" altLang="zh-CN" sz="135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Does</a:t>
            </a:r>
            <a:r>
              <a:rPr kumimoji="1" lang="zh-CN" altLang="en-US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accuracy</a:t>
            </a:r>
            <a:r>
              <a:rPr kumimoji="1" lang="zh-CN" altLang="en-US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classifier</a:t>
            </a:r>
            <a:r>
              <a:rPr kumimoji="1" lang="zh-CN" altLang="en-US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matter?</a:t>
            </a:r>
            <a:endParaRPr kumimoji="1" lang="zh-TW" altLang="en-US" sz="135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42</a:t>
            </a:fld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982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2">
        <p:fade/>
      </p:transition>
    </mc:Choice>
    <mc:Fallback xmlns="">
      <p:transition spd="med" advTm="30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6069643" cy="5764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1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69526" y="22982"/>
            <a:ext cx="4984057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1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1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100" kern="0" dirty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834073" y="4838846"/>
            <a:ext cx="6458250" cy="1172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If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misclassified,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it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still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could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correctly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predicted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combining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r>
              <a:rPr kumimoji="1" lang="zh-CN" altLang="en-US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distribution</a:t>
            </a:r>
            <a:r>
              <a:rPr kumimoji="1" lang="zh-CN" altLang="en-US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probability</a:t>
            </a:r>
            <a:endParaRPr kumimoji="1" lang="zh-TW" altLang="en-US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15" name="圖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334813"/>
              </p:ext>
            </p:extLst>
          </p:nvPr>
        </p:nvGraphicFramePr>
        <p:xfrm>
          <a:off x="369526" y="1340199"/>
          <a:ext cx="3841249" cy="20618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8" name="圖表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674535"/>
              </p:ext>
            </p:extLst>
          </p:nvPr>
        </p:nvGraphicFramePr>
        <p:xfrm>
          <a:off x="4633967" y="1340199"/>
          <a:ext cx="3852808" cy="20618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9" name="文字方塊 18"/>
          <p:cNvSpPr txBox="1"/>
          <p:nvPr/>
        </p:nvSpPr>
        <p:spPr>
          <a:xfrm>
            <a:off x="1043632" y="1013894"/>
            <a:ext cx="2770310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Classification</a:t>
            </a: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performance</a:t>
            </a: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(overall)</a:t>
            </a:r>
            <a:endParaRPr kumimoji="1" lang="zh-TW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140604" y="1010950"/>
            <a:ext cx="2558714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performance</a:t>
            </a: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(overall)</a:t>
            </a:r>
            <a:endParaRPr kumimoji="1" lang="zh-TW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834073" y="3682099"/>
            <a:ext cx="8965034" cy="87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Naïve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Bayes: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kumimoji="1" lang="zh-CN" altLang="en-US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higher</a:t>
            </a:r>
            <a:r>
              <a:rPr kumimoji="1"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classification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performance,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lower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performance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43</a:t>
            </a:fld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067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8">
        <p:fade/>
      </p:transition>
    </mc:Choice>
    <mc:Fallback xmlns="">
      <p:transition spd="med" advTm="1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6069643" cy="5764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1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69526" y="22982"/>
            <a:ext cx="4984057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Experiment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–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GMM</a:t>
            </a:r>
            <a:r>
              <a:rPr kumimoji="1" lang="zh-CN" altLang="en-US" sz="21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Prediction</a:t>
            </a:r>
            <a:r>
              <a:rPr kumimoji="1" lang="zh-CN" altLang="en-US" sz="21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100" kern="0" dirty="0">
                <a:latin typeface="Arial"/>
                <a:ea typeface="Times New Roman" charset="0"/>
                <a:cs typeface="Arial"/>
                <a:sym typeface="+mn-lt"/>
              </a:rPr>
              <a:t>Results</a:t>
            </a:r>
            <a:endParaRPr kumimoji="1" lang="zh-TW" altLang="en-US" sz="2100" kern="0" dirty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369526" y="1058682"/>
            <a:ext cx="62217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</a:t>
            </a:r>
            <a:r>
              <a:rPr kumimoji="1"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Behaviors</a:t>
            </a:r>
            <a:endParaRPr kumimoji="1" lang="zh-TW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369525" y="1632619"/>
            <a:ext cx="4490197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30000"/>
              </a:lnSpc>
              <a:spcBef>
                <a:spcPts val="450"/>
              </a:spcBef>
              <a:buFont typeface="Arial" charset="0"/>
              <a:buChar char="•"/>
            </a:pP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influenced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interface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369525" y="2287034"/>
            <a:ext cx="5945549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30000"/>
              </a:lnSpc>
              <a:spcBef>
                <a:spcPts val="450"/>
              </a:spcBef>
              <a:buFont typeface="Arial" charset="0"/>
              <a:buChar char="•"/>
            </a:pP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influenced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idiographic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personalities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94184" y="2691727"/>
            <a:ext cx="5206540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People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have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polar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feelings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901181" y="5344242"/>
            <a:ext cx="1238558" cy="362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35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Extroversion</a:t>
            </a:r>
            <a:endParaRPr kumimoji="1" lang="zh-TW" altLang="en-US" sz="135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716437" y="5366018"/>
            <a:ext cx="1431685" cy="362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35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Agreeableness</a:t>
            </a:r>
            <a:endParaRPr kumimoji="1" lang="zh-TW" altLang="en-US" sz="135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44</a:t>
            </a:fld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136" y="3604542"/>
            <a:ext cx="3243878" cy="168276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28" y="3604542"/>
            <a:ext cx="3243878" cy="168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2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7">
        <p:fade/>
      </p:transition>
    </mc:Choice>
    <mc:Fallback xmlns="">
      <p:transition spd="med" advTm="27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6069643" cy="5764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1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69526" y="22982"/>
            <a:ext cx="1710725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Conclusion</a:t>
            </a:r>
            <a:endParaRPr kumimoji="1" lang="zh-TW" altLang="en-US" sz="2100" kern="0" dirty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69525" y="898075"/>
            <a:ext cx="7776488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Wingdings" charset="2"/>
              <a:buChar char="l"/>
            </a:pP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parametric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proposed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quantifiably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analyze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37628" y="1327424"/>
            <a:ext cx="6654386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Arial" charset="0"/>
              <a:buChar char="•"/>
            </a:pP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Integrate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deterministic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classifier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into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parametric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endParaRPr kumimoji="1" lang="zh-TW" altLang="en-US" sz="15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37629" y="1707984"/>
            <a:ext cx="706690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Arial" charset="0"/>
              <a:buChar char="•"/>
            </a:pP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Not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only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provided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but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also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potential</a:t>
            </a:r>
            <a:r>
              <a:rPr kumimoji="1" lang="zh-CN" altLang="en-US" sz="15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sz="15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trend</a:t>
            </a:r>
            <a:r>
              <a:rPr kumimoji="1" lang="zh-CN" altLang="en-US" sz="1500" b="1" 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with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strength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available</a:t>
            </a:r>
            <a:endParaRPr kumimoji="1" lang="zh-TW" altLang="en-US" sz="15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69526" y="2543284"/>
            <a:ext cx="3119987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Wingdings" charset="2"/>
              <a:buChar char="l"/>
            </a:pP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Flexible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Scalable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69525" y="3962591"/>
            <a:ext cx="7817213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Wingdings" charset="2"/>
              <a:buChar char="l"/>
            </a:pP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Balances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misclassification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problem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divergence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problem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37628" y="2998025"/>
            <a:ext cx="5386411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Arial" charset="0"/>
              <a:buChar char="•"/>
            </a:pP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Probability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can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be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replaced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any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classifiers</a:t>
            </a:r>
            <a:endParaRPr kumimoji="1" lang="zh-TW" altLang="en-US" sz="15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37628" y="3371842"/>
            <a:ext cx="2271776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Arial" charset="0"/>
              <a:buChar char="•"/>
            </a:pP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|</a:t>
            </a:r>
            <a:r>
              <a:rPr kumimoji="1" lang="en-US" altLang="zh-CN" sz="15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|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can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be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increased</a:t>
            </a:r>
            <a:endParaRPr kumimoji="1" lang="zh-TW" altLang="en-US" sz="15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37628" y="4428690"/>
            <a:ext cx="8039380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Arial" charset="0"/>
              <a:buChar char="•"/>
            </a:pP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Reduces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influence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misclassification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divergence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at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same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time</a:t>
            </a:r>
            <a:endParaRPr kumimoji="1" lang="zh-TW" altLang="en-US" sz="15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45</a:t>
            </a:fld>
            <a:endParaRPr kumimoji="1"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369526" y="4976802"/>
            <a:ext cx="7817213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Wingdings" charset="2"/>
              <a:buChar char="l"/>
            </a:pP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</a:t>
            </a:r>
            <a:r>
              <a:rPr kumimoji="1" lang="zh-CN" altLang="en-US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Behaviors</a:t>
            </a:r>
            <a:endParaRPr kumimoji="1" lang="zh-TW" altLang="en-US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37628" y="5431542"/>
            <a:ext cx="635043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Arial" charset="0"/>
              <a:buChar char="•"/>
            </a:pP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positive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emotions,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people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tend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rate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higher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combination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with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higher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endParaRPr kumimoji="1" lang="zh-TW" altLang="en-US" sz="15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37628" y="6134228"/>
            <a:ext cx="7925568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Arial" charset="0"/>
              <a:buChar char="•"/>
            </a:pP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negative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emotions,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ratings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variance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dimension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individual</a:t>
            </a:r>
            <a:endParaRPr kumimoji="1" lang="zh-TW" altLang="en-US" sz="15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1316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14">
        <p:fade/>
      </p:transition>
    </mc:Choice>
    <mc:Fallback xmlns="">
      <p:transition spd="med" advTm="101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733096" y="2902825"/>
            <a:ext cx="2701381" cy="972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4400" kern="0">
                <a:ea typeface="微软雅黑" panose="020B0503020204020204" pitchFamily="34" charset="-122"/>
                <a:cs typeface="+mn-ea"/>
                <a:sym typeface="+mn-lt"/>
              </a:rPr>
              <a:t>Thank</a:t>
            </a:r>
            <a:r>
              <a:rPr kumimoji="1" lang="zh-CN" altLang="en-US" sz="4400" kern="0" dirty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4400" kern="0" dirty="0">
                <a:ea typeface="微软雅黑" panose="020B0503020204020204" pitchFamily="34" charset="-122"/>
                <a:cs typeface="+mn-ea"/>
                <a:sym typeface="+mn-lt"/>
              </a:rPr>
              <a:t>you.</a:t>
            </a:r>
            <a:endParaRPr kumimoji="1" lang="zh-TW" altLang="en-US" sz="4400" kern="0" dirty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9015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35">
        <p:fade/>
      </p:transition>
    </mc:Choice>
    <mc:Fallback xmlns="">
      <p:transition spd="med" advTm="83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35406" y="-28336"/>
            <a:ext cx="3862137" cy="5764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1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36113" y="239"/>
            <a:ext cx="205056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Related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Work</a:t>
            </a:r>
            <a:endParaRPr kumimoji="1" lang="zh-TW" altLang="en-US" sz="2400" kern="0" dirty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36113" y="1031085"/>
            <a:ext cx="3517310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Wingdings" charset="2"/>
              <a:buChar char="l"/>
            </a:pP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Determinative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Classification</a:t>
            </a:r>
            <a:endParaRPr kumimoji="1" lang="zh-TW" altLang="en-US" sz="15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38" y="1544871"/>
            <a:ext cx="422018" cy="547305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>
            <a:off x="1186234" y="1636786"/>
            <a:ext cx="547845" cy="36347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860258" y="1608211"/>
            <a:ext cx="7080785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{negative,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neutral,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positive}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or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{Anger,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Disgust,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Fear,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Joy,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Sadness,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Surprise}</a:t>
            </a:r>
            <a:endParaRPr kumimoji="1" lang="zh-TW" altLang="en-US" sz="15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67516" y="4128020"/>
            <a:ext cx="1327608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Wingdings" charset="2"/>
              <a:buChar char="ü"/>
            </a:pP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Naïve</a:t>
            </a: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Bayes</a:t>
            </a:r>
            <a:endParaRPr kumimoji="1" lang="zh-TW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217940" y="4117062"/>
            <a:ext cx="2730403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Wingdings" charset="2"/>
              <a:buChar char="ü"/>
            </a:pP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Support</a:t>
            </a: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Vector</a:t>
            </a: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Machine</a:t>
            </a: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(SVM)</a:t>
            </a:r>
            <a:endParaRPr kumimoji="1" lang="zh-TW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63614" y="4491069"/>
            <a:ext cx="1684268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Wingdings" charset="2"/>
              <a:buChar char="ü"/>
            </a:pP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Random</a:t>
            </a: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Forest</a:t>
            </a:r>
            <a:endParaRPr kumimoji="1" lang="zh-TW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217940" y="4513960"/>
            <a:ext cx="359104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buFont typeface="Wingdings" charset="2"/>
              <a:buChar char="ü"/>
            </a:pPr>
            <a:r>
              <a:rPr lang="en-US" altLang="zh-CN" sz="1350" dirty="0">
                <a:solidFill>
                  <a:srgbClr val="000000"/>
                </a:solidFill>
                <a:latin typeface="Lucida Grande" charset="0"/>
              </a:rPr>
              <a:t>Convolutional</a:t>
            </a:r>
            <a:r>
              <a:rPr lang="zh-CN" altLang="en-US" sz="1350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sz="1350" dirty="0">
                <a:solidFill>
                  <a:srgbClr val="000000"/>
                </a:solidFill>
                <a:latin typeface="Lucida Grande" charset="0"/>
              </a:rPr>
              <a:t>Neural</a:t>
            </a:r>
            <a:r>
              <a:rPr lang="zh-CN" altLang="en-US" sz="1350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sz="1350" dirty="0">
                <a:solidFill>
                  <a:srgbClr val="000000"/>
                </a:solidFill>
                <a:latin typeface="Lucida Grande" charset="0"/>
              </a:rPr>
              <a:t>Networks</a:t>
            </a:r>
            <a:r>
              <a:rPr lang="zh-CN" altLang="en-US" sz="1350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sz="1350" dirty="0">
                <a:solidFill>
                  <a:srgbClr val="000000"/>
                </a:solidFill>
                <a:latin typeface="Lucida Grande" charset="0"/>
              </a:rPr>
              <a:t>(CNN)</a:t>
            </a:r>
            <a:endParaRPr lang="zh-TW" altLang="en-US" sz="1350" dirty="0"/>
          </a:p>
        </p:txBody>
      </p:sp>
      <p:sp>
        <p:nvSpPr>
          <p:cNvPr id="16" name="矩形 15"/>
          <p:cNvSpPr/>
          <p:nvPr/>
        </p:nvSpPr>
        <p:spPr>
          <a:xfrm>
            <a:off x="5771130" y="4504536"/>
            <a:ext cx="314220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buFont typeface="Wingdings" charset="2"/>
              <a:buChar char="ü"/>
            </a:pPr>
            <a:r>
              <a:rPr lang="en-US" altLang="zh-CN" sz="1350" dirty="0">
                <a:solidFill>
                  <a:srgbClr val="000000"/>
                </a:solidFill>
                <a:latin typeface="Lucida Grande" charset="0"/>
              </a:rPr>
              <a:t>Recurrent</a:t>
            </a:r>
            <a:r>
              <a:rPr lang="zh-CN" altLang="en-US" sz="1350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sz="1350" dirty="0">
                <a:solidFill>
                  <a:srgbClr val="000000"/>
                </a:solidFill>
                <a:latin typeface="Lucida Grande" charset="0"/>
              </a:rPr>
              <a:t>Neural</a:t>
            </a:r>
            <a:r>
              <a:rPr lang="zh-CN" altLang="en-US" sz="1350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sz="1350" dirty="0">
                <a:solidFill>
                  <a:srgbClr val="000000"/>
                </a:solidFill>
                <a:latin typeface="Lucida Grande" charset="0"/>
              </a:rPr>
              <a:t>Network</a:t>
            </a:r>
            <a:r>
              <a:rPr lang="zh-CN" altLang="en-US" sz="1350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sz="1350" dirty="0">
                <a:solidFill>
                  <a:srgbClr val="000000"/>
                </a:solidFill>
                <a:latin typeface="Lucida Grande" charset="0"/>
              </a:rPr>
              <a:t>(RNN)</a:t>
            </a:r>
            <a:endParaRPr lang="zh-TW" altLang="en-US" sz="135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5</a:t>
            </a:fld>
            <a:endParaRPr kumimoji="1"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663614" y="5000586"/>
            <a:ext cx="5267789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Wingdings" charset="2"/>
              <a:buChar char="l"/>
            </a:pP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Classifies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into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discrete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candidates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set</a:t>
            </a:r>
            <a:endParaRPr kumimoji="1" lang="zh-TW" altLang="en-US" sz="15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79356" y="5440240"/>
            <a:ext cx="634813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Wingdings" charset="2"/>
              <a:buChar char="l"/>
            </a:pP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Generally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or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finite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detected</a:t>
            </a:r>
            <a:endParaRPr kumimoji="1" lang="zh-TW" altLang="en-US" sz="15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49877" y="2150151"/>
            <a:ext cx="7225376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lnSpc>
                <a:spcPct val="130000"/>
              </a:lnSpc>
              <a:spcBef>
                <a:spcPts val="450"/>
              </a:spcBef>
              <a:buFont typeface="Arial" charset="0"/>
              <a:buChar char="•"/>
            </a:pPr>
            <a:r>
              <a:rPr kumimoji="1" lang="en-US" altLang="zh-CN" sz="1200" kern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Shiyang</a:t>
            </a: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W.</a:t>
            </a: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etc.,</a:t>
            </a: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12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Classification</a:t>
            </a:r>
            <a:r>
              <a:rPr kumimoji="1" lang="zh-CN" altLang="en-US" sz="12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sz="12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Microblog</a:t>
            </a:r>
            <a:r>
              <a:rPr kumimoji="1" lang="zh-CN" altLang="en-US" sz="12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Texts</a:t>
            </a:r>
            <a:r>
              <a:rPr kumimoji="1" lang="zh-CN" altLang="en-US" sz="12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Using</a:t>
            </a:r>
            <a:r>
              <a:rPr kumimoji="1" lang="zh-CN" altLang="en-US" sz="12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Class</a:t>
            </a:r>
            <a:r>
              <a:rPr kumimoji="1" lang="zh-CN" altLang="en-US" sz="12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Sequential</a:t>
            </a:r>
            <a:r>
              <a:rPr kumimoji="1" lang="zh-CN" altLang="en-US" sz="12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Rules</a:t>
            </a: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2014</a:t>
            </a:r>
            <a:endParaRPr kumimoji="1" lang="zh-TW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38037" y="2537943"/>
            <a:ext cx="8095804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30000"/>
              </a:lnSpc>
              <a:spcBef>
                <a:spcPts val="450"/>
              </a:spcBef>
              <a:buFont typeface="Arial" charset="0"/>
              <a:buChar char="•"/>
            </a:pP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Maria</a:t>
            </a: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etc.,</a:t>
            </a: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Sentiment</a:t>
            </a:r>
            <a:r>
              <a:rPr kumimoji="1" lang="zh-CN" altLang="en-US" sz="12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Polarity</a:t>
            </a:r>
            <a:r>
              <a:rPr kumimoji="1" lang="zh-CN" altLang="en-US" sz="12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Detection</a:t>
            </a:r>
            <a:r>
              <a:rPr kumimoji="1" lang="zh-CN" altLang="en-US" sz="12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sz="12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Spanish</a:t>
            </a:r>
            <a:r>
              <a:rPr kumimoji="1" lang="zh-CN" altLang="en-US" sz="12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Reviews</a:t>
            </a:r>
            <a:r>
              <a:rPr kumimoji="1" lang="zh-CN" altLang="en-US" sz="12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Combining</a:t>
            </a:r>
            <a:r>
              <a:rPr kumimoji="1" lang="zh-CN" altLang="en-US" sz="12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Supervised</a:t>
            </a:r>
            <a:r>
              <a:rPr kumimoji="1" lang="zh-CN" altLang="en-US" sz="12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12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Unsupervised</a:t>
            </a:r>
            <a:r>
              <a:rPr kumimoji="1" lang="zh-CN" altLang="en-US" sz="12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approaches</a:t>
            </a: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2013</a:t>
            </a:r>
            <a:endParaRPr kumimoji="1" lang="zh-TW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38037" y="3135790"/>
            <a:ext cx="50260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altLang="zh-CN" sz="1200" dirty="0">
                <a:solidFill>
                  <a:srgbClr val="000000"/>
                </a:solidFill>
                <a:latin typeface="Lucida Grande" charset="0"/>
              </a:rPr>
              <a:t>Mass</a:t>
            </a:r>
            <a:r>
              <a:rPr lang="zh-CN" altLang="en-US" sz="1200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Lucida Grande" charset="0"/>
              </a:rPr>
              <a:t>etc.,</a:t>
            </a:r>
            <a:r>
              <a:rPr lang="zh-CN" altLang="en-US" sz="1200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TW" sz="1200" i="1" dirty="0">
                <a:solidFill>
                  <a:srgbClr val="000000"/>
                </a:solidFill>
                <a:latin typeface="Lucida Grande" charset="0"/>
              </a:rPr>
              <a:t>Learning word vectors for sentiment analysis</a:t>
            </a:r>
            <a:r>
              <a:rPr lang="en-US" altLang="zh-CN" sz="1200" dirty="0">
                <a:solidFill>
                  <a:srgbClr val="000000"/>
                </a:solidFill>
                <a:latin typeface="Lucida Grande" charset="0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Lucida Grande" charset="0"/>
              </a:rPr>
              <a:t>2011</a:t>
            </a:r>
            <a:endParaRPr lang="zh-TW" altLang="en-US" sz="1200" dirty="0"/>
          </a:p>
        </p:txBody>
      </p:sp>
      <p:sp>
        <p:nvSpPr>
          <p:cNvPr id="22" name="矩形 21"/>
          <p:cNvSpPr/>
          <p:nvPr/>
        </p:nvSpPr>
        <p:spPr>
          <a:xfrm>
            <a:off x="638036" y="3471080"/>
            <a:ext cx="57057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altLang="zh-CN" sz="1200" dirty="0">
                <a:solidFill>
                  <a:srgbClr val="000000"/>
                </a:solidFill>
                <a:latin typeface="Lucida Grande" charset="0"/>
              </a:rPr>
              <a:t>Yoon,</a:t>
            </a:r>
            <a:r>
              <a:rPr lang="zh-CN" altLang="en-US" sz="1200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sz="1200" i="1" dirty="0">
                <a:solidFill>
                  <a:srgbClr val="000000"/>
                </a:solidFill>
                <a:latin typeface="Lucida Grande" charset="0"/>
              </a:rPr>
              <a:t>Convolutional</a:t>
            </a:r>
            <a:r>
              <a:rPr lang="zh-CN" altLang="en-US" sz="1200" i="1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sz="1200" i="1" dirty="0">
                <a:solidFill>
                  <a:srgbClr val="000000"/>
                </a:solidFill>
                <a:latin typeface="Lucida Grande" charset="0"/>
              </a:rPr>
              <a:t>Neural</a:t>
            </a:r>
            <a:r>
              <a:rPr lang="zh-CN" altLang="en-US" sz="1200" i="1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sz="1200" i="1" dirty="0">
                <a:solidFill>
                  <a:srgbClr val="000000"/>
                </a:solidFill>
                <a:latin typeface="Lucida Grande" charset="0"/>
              </a:rPr>
              <a:t>Networks</a:t>
            </a:r>
            <a:r>
              <a:rPr lang="zh-CN" altLang="en-US" sz="1200" i="1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sz="1200" i="1" dirty="0">
                <a:solidFill>
                  <a:srgbClr val="000000"/>
                </a:solidFill>
                <a:latin typeface="Lucida Grande" charset="0"/>
              </a:rPr>
              <a:t>for</a:t>
            </a:r>
            <a:r>
              <a:rPr lang="zh-CN" altLang="en-US" sz="1200" i="1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sz="1200" i="1" dirty="0">
                <a:solidFill>
                  <a:srgbClr val="000000"/>
                </a:solidFill>
                <a:latin typeface="Lucida Grande" charset="0"/>
              </a:rPr>
              <a:t>Sentence</a:t>
            </a:r>
            <a:r>
              <a:rPr lang="zh-CN" altLang="en-US" sz="1200" i="1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sz="1200" i="1" dirty="0">
                <a:solidFill>
                  <a:srgbClr val="000000"/>
                </a:solidFill>
                <a:latin typeface="Lucida Grande" charset="0"/>
              </a:rPr>
              <a:t>Classification</a:t>
            </a:r>
            <a:r>
              <a:rPr lang="en-US" altLang="zh-CN" sz="1200" dirty="0">
                <a:solidFill>
                  <a:srgbClr val="000000"/>
                </a:solidFill>
                <a:latin typeface="Lucida Grande" charset="0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Lucida Grande" charset="0"/>
              </a:rPr>
              <a:t>2014</a:t>
            </a:r>
            <a:endParaRPr lang="zh-TW" altLang="en-US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848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6008">
        <p:fade/>
      </p:transition>
    </mc:Choice>
    <mc:Fallback xmlns="">
      <p:transition spd="med" advTm="560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3862137" cy="5764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1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69525" y="22982"/>
            <a:ext cx="205056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Related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Work</a:t>
            </a:r>
            <a:endParaRPr kumimoji="1" lang="zh-TW" altLang="en-US" sz="2400" kern="0" dirty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11" name="右大括弧 10"/>
          <p:cNvSpPr/>
          <p:nvPr/>
        </p:nvSpPr>
        <p:spPr>
          <a:xfrm>
            <a:off x="6473948" y="2149525"/>
            <a:ext cx="353615" cy="183260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sz="135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852" y="2044979"/>
            <a:ext cx="438757" cy="438757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1267511" y="2659490"/>
            <a:ext cx="1459901" cy="11726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35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Thanks</a:t>
            </a:r>
            <a:r>
              <a:rPr kumimoji="1" lang="zh-CN" altLang="en-US" sz="135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135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for</a:t>
            </a:r>
            <a:r>
              <a:rPr kumimoji="1" lang="zh-CN" altLang="en-US" sz="135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135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the</a:t>
            </a:r>
            <a:r>
              <a:rPr kumimoji="1" lang="zh-CN" altLang="en-US" sz="135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135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birthday</a:t>
            </a:r>
            <a:r>
              <a:rPr kumimoji="1" lang="zh-CN" altLang="en-US" sz="135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135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wishes</a:t>
            </a:r>
            <a:r>
              <a:rPr kumimoji="1" lang="zh-CN" altLang="en-US" sz="135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135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everyone!!!</a:t>
            </a:r>
            <a:endParaRPr kumimoji="1" lang="zh-TW" altLang="en-US" sz="1350" b="1" i="1" kern="0" dirty="0">
              <a:latin typeface="Times New Roman" charset="0"/>
              <a:ea typeface="Times New Roman" charset="0"/>
              <a:cs typeface="Times New Roman" charset="0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910887" y="2866157"/>
            <a:ext cx="545342" cy="422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65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endParaRPr kumimoji="1" lang="zh-TW" altLang="en-US" sz="165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852" y="2792298"/>
            <a:ext cx="438757" cy="43875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851" y="3705353"/>
            <a:ext cx="438757" cy="438757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0" y="6566800"/>
            <a:ext cx="2373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i="1">
                <a:solidFill>
                  <a:srgbClr val="0070C0"/>
                </a:solidFill>
              </a:rPr>
              <a:t>[</a:t>
            </a:r>
            <a:r>
              <a:rPr lang="en-US" altLang="zh-TW" sz="1200" i="1">
                <a:solidFill>
                  <a:srgbClr val="0070C0"/>
                </a:solidFill>
              </a:rPr>
              <a:t>Argueta, Carlos </a:t>
            </a:r>
            <a:r>
              <a:rPr lang="en-US" altLang="zh-CN" sz="1200" i="1">
                <a:solidFill>
                  <a:srgbClr val="0070C0"/>
                </a:solidFill>
              </a:rPr>
              <a:t>etc.,</a:t>
            </a:r>
            <a:r>
              <a:rPr lang="zh-CN" altLang="en-US" sz="1200" i="1" dirty="0">
                <a:solidFill>
                  <a:srgbClr val="0070C0"/>
                </a:solidFill>
              </a:rPr>
              <a:t> </a:t>
            </a:r>
            <a:r>
              <a:rPr lang="en-US" altLang="zh-TW" sz="1200" i="1" dirty="0">
                <a:solidFill>
                  <a:srgbClr val="0070C0"/>
                </a:solidFill>
              </a:rPr>
              <a:t>2015</a:t>
            </a:r>
            <a:r>
              <a:rPr lang="en-US" altLang="zh-CN" sz="1200" i="1" dirty="0">
                <a:solidFill>
                  <a:srgbClr val="0070C0"/>
                </a:solidFill>
              </a:rPr>
              <a:t>]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6</a:t>
            </a:fld>
            <a:endParaRPr kumimoji="1" lang="zh-TW" altLang="en-US"/>
          </a:p>
        </p:txBody>
      </p:sp>
      <p:grpSp>
        <p:nvGrpSpPr>
          <p:cNvPr id="7" name="群組 6"/>
          <p:cNvGrpSpPr/>
          <p:nvPr/>
        </p:nvGrpSpPr>
        <p:grpSpPr>
          <a:xfrm>
            <a:off x="3234374" y="1823429"/>
            <a:ext cx="3156248" cy="836702"/>
            <a:chOff x="2807550" y="1323608"/>
            <a:chExt cx="4208330" cy="1115602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34"/>
            <a:stretch/>
          </p:blipFill>
          <p:spPr>
            <a:xfrm>
              <a:off x="3778624" y="1398905"/>
              <a:ext cx="3237256" cy="934658"/>
            </a:xfrm>
            <a:prstGeom prst="rect">
              <a:avLst/>
            </a:prstGeom>
          </p:spPr>
        </p:pic>
        <p:sp>
          <p:nvSpPr>
            <p:cNvPr id="3" name="文字方塊 2"/>
            <p:cNvSpPr txBox="1"/>
            <p:nvPr/>
          </p:nvSpPr>
          <p:spPr>
            <a:xfrm>
              <a:off x="3090615" y="1323608"/>
              <a:ext cx="750633" cy="333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450"/>
                </a:spcBef>
              </a:pPr>
              <a:r>
                <a:rPr kumimoji="1" lang="en-US" altLang="zh-CN" sz="788" b="1" kern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Surprise</a:t>
              </a:r>
              <a:endParaRPr kumimoji="1" lang="zh-TW" altLang="en-US" sz="788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3350533" y="1483511"/>
              <a:ext cx="474917" cy="333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450"/>
                </a:spcBef>
              </a:pPr>
              <a:r>
                <a:rPr kumimoji="1" lang="en-US" altLang="zh-CN" sz="788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Joy</a:t>
              </a:r>
              <a:endParaRPr kumimoji="1" lang="zh-TW" altLang="en-US" sz="788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2807550" y="1649709"/>
              <a:ext cx="1037036" cy="333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450"/>
                </a:spcBef>
              </a:pPr>
              <a:r>
                <a:rPr kumimoji="1" lang="en-US" altLang="zh-CN" sz="788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Anticipation</a:t>
              </a:r>
              <a:endParaRPr kumimoji="1" lang="zh-TW" altLang="en-US" sz="788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3192222" y="1806577"/>
              <a:ext cx="645904" cy="333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450"/>
                </a:spcBef>
              </a:pPr>
              <a:r>
                <a:rPr kumimoji="1" lang="en-US" altLang="zh-CN" sz="788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Anger</a:t>
              </a:r>
              <a:endParaRPr kumimoji="1" lang="zh-TW" altLang="en-US" sz="788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3057670" y="1952284"/>
              <a:ext cx="782693" cy="333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450"/>
                </a:spcBef>
              </a:pPr>
              <a:r>
                <a:rPr kumimoji="1" lang="en-US" altLang="zh-CN" sz="788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Sadness</a:t>
              </a:r>
              <a:endParaRPr kumimoji="1" lang="zh-TW" altLang="en-US" sz="788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3140342" y="2105957"/>
              <a:ext cx="703612" cy="333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450"/>
                </a:spcBef>
              </a:pPr>
              <a:r>
                <a:rPr kumimoji="1" lang="en-US" altLang="zh-CN" sz="788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Disgust</a:t>
              </a:r>
              <a:endParaRPr kumimoji="1" lang="zh-TW" altLang="en-US" sz="788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9" name="群組 38"/>
          <p:cNvGrpSpPr/>
          <p:nvPr/>
        </p:nvGrpSpPr>
        <p:grpSpPr>
          <a:xfrm>
            <a:off x="3234374" y="2721860"/>
            <a:ext cx="3156248" cy="836702"/>
            <a:chOff x="2807550" y="1323608"/>
            <a:chExt cx="4208330" cy="1115602"/>
          </a:xfrm>
        </p:grpSpPr>
        <p:pic>
          <p:nvPicPr>
            <p:cNvPr id="40" name="圖片 3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34"/>
            <a:stretch/>
          </p:blipFill>
          <p:spPr>
            <a:xfrm>
              <a:off x="3778624" y="1398905"/>
              <a:ext cx="3237256" cy="934658"/>
            </a:xfrm>
            <a:prstGeom prst="rect">
              <a:avLst/>
            </a:prstGeom>
          </p:spPr>
        </p:pic>
        <p:sp>
          <p:nvSpPr>
            <p:cNvPr id="41" name="文字方塊 40"/>
            <p:cNvSpPr txBox="1"/>
            <p:nvPr/>
          </p:nvSpPr>
          <p:spPr>
            <a:xfrm>
              <a:off x="3090615" y="1323608"/>
              <a:ext cx="750633" cy="333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450"/>
                </a:spcBef>
              </a:pPr>
              <a:r>
                <a:rPr kumimoji="1" lang="en-US" altLang="zh-CN" sz="788" b="1" kern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Surprise</a:t>
              </a:r>
              <a:endParaRPr kumimoji="1" lang="zh-TW" altLang="en-US" sz="788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3350533" y="1483511"/>
              <a:ext cx="474917" cy="333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450"/>
                </a:spcBef>
              </a:pPr>
              <a:r>
                <a:rPr kumimoji="1" lang="en-US" altLang="zh-CN" sz="788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Joy</a:t>
              </a:r>
              <a:endParaRPr kumimoji="1" lang="zh-TW" altLang="en-US" sz="788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2807550" y="1649709"/>
              <a:ext cx="1037036" cy="333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450"/>
                </a:spcBef>
              </a:pPr>
              <a:r>
                <a:rPr kumimoji="1" lang="en-US" altLang="zh-CN" sz="788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Anticipation</a:t>
              </a:r>
              <a:endParaRPr kumimoji="1" lang="zh-TW" altLang="en-US" sz="788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3192222" y="1806577"/>
              <a:ext cx="645904" cy="333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450"/>
                </a:spcBef>
              </a:pPr>
              <a:r>
                <a:rPr kumimoji="1" lang="en-US" altLang="zh-CN" sz="788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Anger</a:t>
              </a:r>
              <a:endParaRPr kumimoji="1" lang="zh-TW" altLang="en-US" sz="788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3057670" y="1952284"/>
              <a:ext cx="782693" cy="333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450"/>
                </a:spcBef>
              </a:pPr>
              <a:r>
                <a:rPr kumimoji="1" lang="en-US" altLang="zh-CN" sz="788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Sadness</a:t>
              </a:r>
              <a:endParaRPr kumimoji="1" lang="zh-TW" altLang="en-US" sz="788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3140342" y="2105957"/>
              <a:ext cx="703612" cy="333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450"/>
                </a:spcBef>
              </a:pPr>
              <a:r>
                <a:rPr kumimoji="1" lang="en-US" altLang="zh-CN" sz="788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Disgust</a:t>
              </a:r>
              <a:endParaRPr kumimoji="1" lang="zh-TW" altLang="en-US" sz="788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47" name="群組 46"/>
          <p:cNvGrpSpPr/>
          <p:nvPr/>
        </p:nvGrpSpPr>
        <p:grpSpPr>
          <a:xfrm>
            <a:off x="3234374" y="3602837"/>
            <a:ext cx="3156248" cy="836702"/>
            <a:chOff x="2807550" y="1323608"/>
            <a:chExt cx="4208330" cy="1115602"/>
          </a:xfrm>
        </p:grpSpPr>
        <p:pic>
          <p:nvPicPr>
            <p:cNvPr id="48" name="圖片 4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34"/>
            <a:stretch/>
          </p:blipFill>
          <p:spPr>
            <a:xfrm>
              <a:off x="3778624" y="1398905"/>
              <a:ext cx="3237256" cy="934658"/>
            </a:xfrm>
            <a:prstGeom prst="rect">
              <a:avLst/>
            </a:prstGeom>
          </p:spPr>
        </p:pic>
        <p:sp>
          <p:nvSpPr>
            <p:cNvPr id="49" name="文字方塊 48"/>
            <p:cNvSpPr txBox="1"/>
            <p:nvPr/>
          </p:nvSpPr>
          <p:spPr>
            <a:xfrm>
              <a:off x="3090615" y="1323608"/>
              <a:ext cx="750633" cy="333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450"/>
                </a:spcBef>
              </a:pPr>
              <a:r>
                <a:rPr kumimoji="1" lang="en-US" altLang="zh-CN" sz="788" b="1" kern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Surprise</a:t>
              </a:r>
              <a:endParaRPr kumimoji="1" lang="zh-TW" altLang="en-US" sz="788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0" name="文字方塊 49"/>
            <p:cNvSpPr txBox="1"/>
            <p:nvPr/>
          </p:nvSpPr>
          <p:spPr>
            <a:xfrm>
              <a:off x="3350533" y="1483511"/>
              <a:ext cx="474917" cy="333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450"/>
                </a:spcBef>
              </a:pPr>
              <a:r>
                <a:rPr kumimoji="1" lang="en-US" altLang="zh-CN" sz="788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Joy</a:t>
              </a:r>
              <a:endParaRPr kumimoji="1" lang="zh-TW" altLang="en-US" sz="788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1" name="文字方塊 50"/>
            <p:cNvSpPr txBox="1"/>
            <p:nvPr/>
          </p:nvSpPr>
          <p:spPr>
            <a:xfrm>
              <a:off x="2807550" y="1649709"/>
              <a:ext cx="1037036" cy="333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450"/>
                </a:spcBef>
              </a:pPr>
              <a:r>
                <a:rPr kumimoji="1" lang="en-US" altLang="zh-CN" sz="788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Anticipation</a:t>
              </a:r>
              <a:endParaRPr kumimoji="1" lang="zh-TW" altLang="en-US" sz="788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2" name="文字方塊 51"/>
            <p:cNvSpPr txBox="1"/>
            <p:nvPr/>
          </p:nvSpPr>
          <p:spPr>
            <a:xfrm>
              <a:off x="3192222" y="1806577"/>
              <a:ext cx="645904" cy="333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450"/>
                </a:spcBef>
              </a:pPr>
              <a:r>
                <a:rPr kumimoji="1" lang="en-US" altLang="zh-CN" sz="788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Anger</a:t>
              </a:r>
              <a:endParaRPr kumimoji="1" lang="zh-TW" altLang="en-US" sz="788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3057670" y="1952284"/>
              <a:ext cx="782693" cy="333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450"/>
                </a:spcBef>
              </a:pPr>
              <a:r>
                <a:rPr kumimoji="1" lang="en-US" altLang="zh-CN" sz="788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Sadness</a:t>
              </a:r>
              <a:endParaRPr kumimoji="1" lang="zh-TW" altLang="en-US" sz="788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3140342" y="2105957"/>
              <a:ext cx="703612" cy="333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450"/>
                </a:spcBef>
              </a:pPr>
              <a:r>
                <a:rPr kumimoji="1" lang="en-US" altLang="zh-CN" sz="788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Disgust</a:t>
              </a:r>
              <a:endParaRPr kumimoji="1" lang="zh-TW" altLang="en-US" sz="788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316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609">
        <p:fade/>
      </p:transition>
    </mc:Choice>
    <mc:Fallback xmlns="">
      <p:transition spd="med" advTm="1860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3862137" cy="5764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1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69525" y="22982"/>
            <a:ext cx="205056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Related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Work</a:t>
            </a:r>
            <a:endParaRPr kumimoji="1" lang="zh-TW" altLang="en-US" sz="2400" kern="0" dirty="0">
              <a:latin typeface="Arial"/>
              <a:ea typeface="Times New Roman" charset="0"/>
              <a:cs typeface="Arial"/>
              <a:sym typeface="+mn-lt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852" y="2044979"/>
            <a:ext cx="438757" cy="438757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1267511" y="2659490"/>
            <a:ext cx="1459901" cy="11726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35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Thanks</a:t>
            </a:r>
            <a:r>
              <a:rPr kumimoji="1" lang="zh-CN" altLang="en-US" sz="135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135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for</a:t>
            </a:r>
            <a:r>
              <a:rPr kumimoji="1" lang="zh-CN" altLang="en-US" sz="135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135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the</a:t>
            </a:r>
            <a:r>
              <a:rPr kumimoji="1" lang="zh-CN" altLang="en-US" sz="135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135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birthday</a:t>
            </a:r>
            <a:r>
              <a:rPr kumimoji="1" lang="zh-CN" altLang="en-US" sz="135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135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wishes</a:t>
            </a:r>
            <a:r>
              <a:rPr kumimoji="1" lang="zh-CN" altLang="en-US" sz="135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 </a:t>
            </a:r>
            <a:r>
              <a:rPr kumimoji="1" lang="en-US" altLang="zh-CN" sz="1350" b="1" i="1" kern="0" dirty="0">
                <a:latin typeface="Times New Roman" charset="0"/>
                <a:ea typeface="Times New Roman" charset="0"/>
                <a:cs typeface="Times New Roman" charset="0"/>
                <a:sym typeface="+mn-lt"/>
              </a:rPr>
              <a:t>everyone!!!</a:t>
            </a:r>
            <a:endParaRPr kumimoji="1" lang="zh-TW" altLang="en-US" sz="1350" b="1" i="1" kern="0" dirty="0">
              <a:latin typeface="Times New Roman" charset="0"/>
              <a:ea typeface="Times New Roman" charset="0"/>
              <a:cs typeface="Times New Roman" charset="0"/>
              <a:sym typeface="+mn-lt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852" y="2792298"/>
            <a:ext cx="438757" cy="43875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851" y="3705353"/>
            <a:ext cx="438757" cy="438757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7</a:t>
            </a:fld>
            <a:endParaRPr kumimoji="1" lang="zh-TW" altLang="en-US"/>
          </a:p>
        </p:txBody>
      </p:sp>
      <p:grpSp>
        <p:nvGrpSpPr>
          <p:cNvPr id="7" name="群組 6"/>
          <p:cNvGrpSpPr/>
          <p:nvPr/>
        </p:nvGrpSpPr>
        <p:grpSpPr>
          <a:xfrm>
            <a:off x="3234374" y="1823429"/>
            <a:ext cx="3156248" cy="836702"/>
            <a:chOff x="2807550" y="1323608"/>
            <a:chExt cx="4208330" cy="1115602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34"/>
            <a:stretch/>
          </p:blipFill>
          <p:spPr>
            <a:xfrm>
              <a:off x="3778624" y="1398905"/>
              <a:ext cx="3237256" cy="934658"/>
            </a:xfrm>
            <a:prstGeom prst="rect">
              <a:avLst/>
            </a:prstGeom>
          </p:spPr>
        </p:pic>
        <p:sp>
          <p:nvSpPr>
            <p:cNvPr id="3" name="文字方塊 2"/>
            <p:cNvSpPr txBox="1"/>
            <p:nvPr/>
          </p:nvSpPr>
          <p:spPr>
            <a:xfrm>
              <a:off x="3090615" y="1323608"/>
              <a:ext cx="750633" cy="333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450"/>
                </a:spcBef>
              </a:pPr>
              <a:r>
                <a:rPr kumimoji="1" lang="en-US" altLang="zh-CN" sz="788" b="1" kern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Surprise</a:t>
              </a:r>
              <a:endParaRPr kumimoji="1" lang="zh-TW" altLang="en-US" sz="788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3350533" y="1483511"/>
              <a:ext cx="474917" cy="333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450"/>
                </a:spcBef>
              </a:pPr>
              <a:r>
                <a:rPr kumimoji="1" lang="en-US" altLang="zh-CN" sz="788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Joy</a:t>
              </a:r>
              <a:endParaRPr kumimoji="1" lang="zh-TW" altLang="en-US" sz="788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2807550" y="1649709"/>
              <a:ext cx="1037036" cy="333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450"/>
                </a:spcBef>
              </a:pPr>
              <a:r>
                <a:rPr kumimoji="1" lang="en-US" altLang="zh-CN" sz="788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Anticipation</a:t>
              </a:r>
              <a:endParaRPr kumimoji="1" lang="zh-TW" altLang="en-US" sz="788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3192222" y="1806577"/>
              <a:ext cx="645904" cy="333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450"/>
                </a:spcBef>
              </a:pPr>
              <a:r>
                <a:rPr kumimoji="1" lang="en-US" altLang="zh-CN" sz="788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Anger</a:t>
              </a:r>
              <a:endParaRPr kumimoji="1" lang="zh-TW" altLang="en-US" sz="788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3057670" y="1952284"/>
              <a:ext cx="782693" cy="333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450"/>
                </a:spcBef>
              </a:pPr>
              <a:r>
                <a:rPr kumimoji="1" lang="en-US" altLang="zh-CN" sz="788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Sadness</a:t>
              </a:r>
              <a:endParaRPr kumimoji="1" lang="zh-TW" altLang="en-US" sz="788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3140342" y="2105957"/>
              <a:ext cx="703612" cy="333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450"/>
                </a:spcBef>
              </a:pPr>
              <a:r>
                <a:rPr kumimoji="1" lang="en-US" altLang="zh-CN" sz="788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Disgust</a:t>
              </a:r>
              <a:endParaRPr kumimoji="1" lang="zh-TW" altLang="en-US" sz="788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9" name="群組 38"/>
          <p:cNvGrpSpPr/>
          <p:nvPr/>
        </p:nvGrpSpPr>
        <p:grpSpPr>
          <a:xfrm>
            <a:off x="3234374" y="2721860"/>
            <a:ext cx="3156248" cy="836702"/>
            <a:chOff x="2807550" y="1323608"/>
            <a:chExt cx="4208330" cy="1115602"/>
          </a:xfrm>
        </p:grpSpPr>
        <p:pic>
          <p:nvPicPr>
            <p:cNvPr id="40" name="圖片 3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34"/>
            <a:stretch/>
          </p:blipFill>
          <p:spPr>
            <a:xfrm>
              <a:off x="3778624" y="1398905"/>
              <a:ext cx="3237256" cy="934658"/>
            </a:xfrm>
            <a:prstGeom prst="rect">
              <a:avLst/>
            </a:prstGeom>
          </p:spPr>
        </p:pic>
        <p:sp>
          <p:nvSpPr>
            <p:cNvPr id="41" name="文字方塊 40"/>
            <p:cNvSpPr txBox="1"/>
            <p:nvPr/>
          </p:nvSpPr>
          <p:spPr>
            <a:xfrm>
              <a:off x="3090615" y="1323608"/>
              <a:ext cx="750633" cy="333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450"/>
                </a:spcBef>
              </a:pPr>
              <a:r>
                <a:rPr kumimoji="1" lang="en-US" altLang="zh-CN" sz="788" b="1" kern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Surprise</a:t>
              </a:r>
              <a:endParaRPr kumimoji="1" lang="zh-TW" altLang="en-US" sz="788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3350533" y="1483511"/>
              <a:ext cx="474917" cy="333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450"/>
                </a:spcBef>
              </a:pPr>
              <a:r>
                <a:rPr kumimoji="1" lang="en-US" altLang="zh-CN" sz="788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Joy</a:t>
              </a:r>
              <a:endParaRPr kumimoji="1" lang="zh-TW" altLang="en-US" sz="788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2807550" y="1649709"/>
              <a:ext cx="1037036" cy="333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450"/>
                </a:spcBef>
              </a:pPr>
              <a:r>
                <a:rPr kumimoji="1" lang="en-US" altLang="zh-CN" sz="788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Anticipation</a:t>
              </a:r>
              <a:endParaRPr kumimoji="1" lang="zh-TW" altLang="en-US" sz="788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3192222" y="1806577"/>
              <a:ext cx="645904" cy="333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450"/>
                </a:spcBef>
              </a:pPr>
              <a:r>
                <a:rPr kumimoji="1" lang="en-US" altLang="zh-CN" sz="788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Anger</a:t>
              </a:r>
              <a:endParaRPr kumimoji="1" lang="zh-TW" altLang="en-US" sz="788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3057670" y="1952284"/>
              <a:ext cx="782693" cy="333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450"/>
                </a:spcBef>
              </a:pPr>
              <a:r>
                <a:rPr kumimoji="1" lang="en-US" altLang="zh-CN" sz="788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Sadness</a:t>
              </a:r>
              <a:endParaRPr kumimoji="1" lang="zh-TW" altLang="en-US" sz="788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3140342" y="2105957"/>
              <a:ext cx="703612" cy="333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450"/>
                </a:spcBef>
              </a:pPr>
              <a:r>
                <a:rPr kumimoji="1" lang="en-US" altLang="zh-CN" sz="788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Disgust</a:t>
              </a:r>
              <a:endParaRPr kumimoji="1" lang="zh-TW" altLang="en-US" sz="788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47" name="群組 46"/>
          <p:cNvGrpSpPr/>
          <p:nvPr/>
        </p:nvGrpSpPr>
        <p:grpSpPr>
          <a:xfrm>
            <a:off x="3234374" y="3602837"/>
            <a:ext cx="3156248" cy="836702"/>
            <a:chOff x="2807550" y="1323608"/>
            <a:chExt cx="4208330" cy="1115602"/>
          </a:xfrm>
        </p:grpSpPr>
        <p:pic>
          <p:nvPicPr>
            <p:cNvPr id="48" name="圖片 4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34"/>
            <a:stretch/>
          </p:blipFill>
          <p:spPr>
            <a:xfrm>
              <a:off x="3778624" y="1398905"/>
              <a:ext cx="3237256" cy="934658"/>
            </a:xfrm>
            <a:prstGeom prst="rect">
              <a:avLst/>
            </a:prstGeom>
          </p:spPr>
        </p:pic>
        <p:sp>
          <p:nvSpPr>
            <p:cNvPr id="49" name="文字方塊 48"/>
            <p:cNvSpPr txBox="1"/>
            <p:nvPr/>
          </p:nvSpPr>
          <p:spPr>
            <a:xfrm>
              <a:off x="3090615" y="1323608"/>
              <a:ext cx="750633" cy="333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450"/>
                </a:spcBef>
              </a:pPr>
              <a:r>
                <a:rPr kumimoji="1" lang="en-US" altLang="zh-CN" sz="788" b="1" kern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Surprise</a:t>
              </a:r>
              <a:endParaRPr kumimoji="1" lang="zh-TW" altLang="en-US" sz="788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0" name="文字方塊 49"/>
            <p:cNvSpPr txBox="1"/>
            <p:nvPr/>
          </p:nvSpPr>
          <p:spPr>
            <a:xfrm>
              <a:off x="3350533" y="1483511"/>
              <a:ext cx="474917" cy="333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450"/>
                </a:spcBef>
              </a:pPr>
              <a:r>
                <a:rPr kumimoji="1" lang="en-US" altLang="zh-CN" sz="788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Joy</a:t>
              </a:r>
              <a:endParaRPr kumimoji="1" lang="zh-TW" altLang="en-US" sz="788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1" name="文字方塊 50"/>
            <p:cNvSpPr txBox="1"/>
            <p:nvPr/>
          </p:nvSpPr>
          <p:spPr>
            <a:xfrm>
              <a:off x="2807550" y="1649709"/>
              <a:ext cx="1037036" cy="333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450"/>
                </a:spcBef>
              </a:pPr>
              <a:r>
                <a:rPr kumimoji="1" lang="en-US" altLang="zh-CN" sz="788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Anticipation</a:t>
              </a:r>
              <a:endParaRPr kumimoji="1" lang="zh-TW" altLang="en-US" sz="788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2" name="文字方塊 51"/>
            <p:cNvSpPr txBox="1"/>
            <p:nvPr/>
          </p:nvSpPr>
          <p:spPr>
            <a:xfrm>
              <a:off x="3192222" y="1806577"/>
              <a:ext cx="645904" cy="333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450"/>
                </a:spcBef>
              </a:pPr>
              <a:r>
                <a:rPr kumimoji="1" lang="en-US" altLang="zh-CN" sz="788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Anger</a:t>
              </a:r>
              <a:endParaRPr kumimoji="1" lang="zh-TW" altLang="en-US" sz="788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3057670" y="1952284"/>
              <a:ext cx="782693" cy="333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450"/>
                </a:spcBef>
              </a:pPr>
              <a:r>
                <a:rPr kumimoji="1" lang="en-US" altLang="zh-CN" sz="788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Sadness</a:t>
              </a:r>
              <a:endParaRPr kumimoji="1" lang="zh-TW" altLang="en-US" sz="788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3140342" y="2105957"/>
              <a:ext cx="703612" cy="333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450"/>
                </a:spcBef>
              </a:pPr>
              <a:r>
                <a:rPr kumimoji="1" lang="en-US" altLang="zh-CN" sz="788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Disgust</a:t>
              </a:r>
              <a:endParaRPr kumimoji="1" lang="zh-TW" altLang="en-US" sz="788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36" name="文字方塊 35"/>
          <p:cNvSpPr txBox="1"/>
          <p:nvPr/>
        </p:nvSpPr>
        <p:spPr>
          <a:xfrm>
            <a:off x="6565020" y="1751377"/>
            <a:ext cx="688009" cy="362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35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endParaRPr kumimoji="1" lang="zh-TW" altLang="en-US" sz="135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6565020" y="2269706"/>
            <a:ext cx="805029" cy="362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35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endParaRPr kumimoji="1" lang="zh-TW" altLang="en-US" sz="135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6565020" y="2770053"/>
            <a:ext cx="856325" cy="362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35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endParaRPr kumimoji="1" lang="zh-TW" altLang="en-US" sz="135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6578666" y="3229966"/>
            <a:ext cx="455574" cy="362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Joy</a:t>
            </a:r>
            <a:endParaRPr kumimoji="1" lang="zh-TW" altLang="en-US" sz="135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6591678" y="3684272"/>
            <a:ext cx="1192955" cy="362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Anticipation</a:t>
            </a:r>
            <a:endParaRPr kumimoji="1" lang="zh-TW" altLang="en-US" sz="135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6590787" y="4088672"/>
            <a:ext cx="857927" cy="362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35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endParaRPr kumimoji="1" lang="zh-TW" altLang="en-US" sz="135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8" name="文字方塊 57"/>
          <p:cNvSpPr txBox="1"/>
          <p:nvPr/>
        </p:nvSpPr>
        <p:spPr>
          <a:xfrm>
            <a:off x="7727876" y="1762152"/>
            <a:ext cx="529312" cy="362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0.01</a:t>
            </a:r>
            <a:endParaRPr kumimoji="1" lang="zh-TW" altLang="en-US" sz="135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9" name="文字方塊 58"/>
          <p:cNvSpPr txBox="1"/>
          <p:nvPr/>
        </p:nvSpPr>
        <p:spPr>
          <a:xfrm>
            <a:off x="7738592" y="2269015"/>
            <a:ext cx="529312" cy="362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0.00</a:t>
            </a:r>
            <a:endParaRPr kumimoji="1" lang="zh-TW" altLang="en-US" sz="135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7738592" y="2767881"/>
            <a:ext cx="529312" cy="362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0.01</a:t>
            </a:r>
            <a:endParaRPr kumimoji="1" lang="zh-TW" altLang="en-US" sz="135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7738592" y="3234599"/>
            <a:ext cx="556563" cy="362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35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0.50</a:t>
            </a:r>
            <a:endParaRPr kumimoji="1" lang="zh-TW" altLang="en-US" sz="135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7738592" y="4101399"/>
            <a:ext cx="529312" cy="362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0.38</a:t>
            </a:r>
            <a:endParaRPr kumimoji="1" lang="zh-TW" altLang="en-US" sz="135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7746620" y="3686927"/>
            <a:ext cx="529312" cy="362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35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0.10</a:t>
            </a:r>
            <a:endParaRPr kumimoji="1" lang="zh-TW" altLang="en-US" sz="135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1432106" y="4820724"/>
            <a:ext cx="6083717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Arial" charset="0"/>
              <a:buChar char="•"/>
            </a:pP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Not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easy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laymen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(annotators)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conceptualize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affects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1432105" y="5237651"/>
            <a:ext cx="5275803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Arial" charset="0"/>
              <a:buChar char="•"/>
            </a:pP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Inter-relationships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among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emotions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not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clear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6" name="文字方塊 65"/>
          <p:cNvSpPr txBox="1"/>
          <p:nvPr/>
        </p:nvSpPr>
        <p:spPr>
          <a:xfrm>
            <a:off x="1676481" y="5636998"/>
            <a:ext cx="6056894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What</a:t>
            </a: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if</a:t>
            </a: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Anger</a:t>
            </a: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=</a:t>
            </a: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Disgust</a:t>
            </a: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=</a:t>
            </a: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Sadness</a:t>
            </a: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=</a:t>
            </a: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Happy</a:t>
            </a: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=</a:t>
            </a: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Fear</a:t>
            </a: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=</a:t>
            </a: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Surprise</a:t>
            </a: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=</a:t>
            </a: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1/6</a:t>
            </a:r>
            <a:r>
              <a: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?</a:t>
            </a:r>
            <a:endParaRPr kumimoji="1" lang="zh-TW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038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871">
        <p:fade/>
      </p:transition>
    </mc:Choice>
    <mc:Fallback xmlns="">
      <p:transition spd="med" advTm="508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5173"/>
            <a:ext cx="3862137" cy="5764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1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69525" y="28155"/>
            <a:ext cx="205056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Related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Work</a:t>
            </a:r>
            <a:endParaRPr kumimoji="1" lang="zh-TW" altLang="en-US" sz="2400" kern="0" dirty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26687" y="977338"/>
            <a:ext cx="2526654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Wingdings" charset="2"/>
              <a:buChar char="l"/>
            </a:pPr>
            <a:r>
              <a:rPr kumimoji="1" lang="en-US" altLang="zh-TW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Numerical Method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66" y="2368093"/>
            <a:ext cx="422018" cy="547305"/>
          </a:xfrm>
          <a:prstGeom prst="rect">
            <a:avLst/>
          </a:prstGeom>
        </p:spPr>
      </p:pic>
      <p:sp>
        <p:nvSpPr>
          <p:cNvPr id="4" name="向右箭號 3"/>
          <p:cNvSpPr/>
          <p:nvPr/>
        </p:nvSpPr>
        <p:spPr>
          <a:xfrm>
            <a:off x="1481562" y="2460008"/>
            <a:ext cx="547845" cy="36347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TW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8063" y="1665563"/>
            <a:ext cx="2163097" cy="1966451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4450768" y="1665563"/>
            <a:ext cx="2028119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(x-axis):</a:t>
            </a:r>
            <a:r>
              <a:rPr kumimoji="1" lang="zh-CN" altLang="en-US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kumimoji="1" lang="zh-TW" altLang="en-US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458337" y="2060669"/>
            <a:ext cx="2979797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</a:t>
            </a:r>
            <a:r>
              <a:rPr kumimoji="1"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pleasantness</a:t>
            </a:r>
            <a:r>
              <a:rPr kumimoji="1"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stimulus,</a:t>
            </a:r>
            <a:r>
              <a:rPr kumimoji="1"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also</a:t>
            </a:r>
            <a:r>
              <a:rPr kumimoji="1"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referring</a:t>
            </a:r>
            <a:r>
              <a:rPr kumimoji="1"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as</a:t>
            </a:r>
            <a:r>
              <a:rPr kumimoji="1"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sentiment</a:t>
            </a:r>
            <a:endParaRPr kumimoji="1" lang="zh-TW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4450768" y="2715728"/>
            <a:ext cx="2004075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ker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(y-axis):</a:t>
            </a:r>
            <a:r>
              <a:rPr kumimoji="1" lang="zh-CN" altLang="en-US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kumimoji="1" lang="zh-TW" altLang="en-US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458337" y="3122463"/>
            <a:ext cx="4039670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intensity</a:t>
            </a:r>
            <a:r>
              <a:rPr kumimoji="1"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provoked</a:t>
            </a:r>
            <a:r>
              <a:rPr kumimoji="1"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</a:t>
            </a:r>
            <a:r>
              <a:rPr kumimoji="1"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1"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stimulus</a:t>
            </a:r>
            <a:endParaRPr kumimoji="1" lang="zh-TW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933367" y="4365670"/>
            <a:ext cx="7281946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It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numerical and continuous,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thus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regression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approaches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generally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used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869785" y="3639409"/>
            <a:ext cx="3285844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sz="1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1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sz="1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space</a:t>
            </a:r>
            <a:r>
              <a:rPr kumimoji="1" lang="zh-CN" altLang="en-US" sz="1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(VA-space)</a:t>
            </a:r>
            <a:endParaRPr kumimoji="1" lang="zh-TW" altLang="en-US" sz="1200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053341" y="1022350"/>
            <a:ext cx="2688557" cy="3624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35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(based</a:t>
            </a:r>
            <a:r>
              <a:rPr kumimoji="1" lang="zh-CN" altLang="en-US" sz="135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35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</a:t>
            </a:r>
            <a:r>
              <a:rPr kumimoji="1" lang="zh-CN" altLang="en-US" sz="135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35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</a:t>
            </a:r>
            <a:r>
              <a:rPr kumimoji="1" lang="zh-CN" altLang="en-US" sz="135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35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Emotion</a:t>
            </a:r>
            <a:r>
              <a:rPr kumimoji="1" lang="zh-CN" altLang="en-US" sz="135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35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Model)</a:t>
            </a:r>
            <a:endParaRPr kumimoji="1" lang="zh-TW" altLang="en-US" sz="1350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8</a:t>
            </a:fld>
            <a:endParaRPr kumimoji="1"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9573" y="6356350"/>
            <a:ext cx="8662949" cy="72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  <a:defRPr kumimoji="1" sz="14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indent="0">
              <a:buNone/>
            </a:pPr>
            <a:r>
              <a:rPr lang="en-US" altLang="zh-TW" i="1" dirty="0" smtClean="0">
                <a:solidFill>
                  <a:srgbClr val="0070C0"/>
                </a:solidFill>
                <a:latin typeface="+mn-lt"/>
              </a:rPr>
              <a:t>[Russell </a:t>
            </a:r>
            <a:r>
              <a:rPr lang="en-US" altLang="zh-TW" i="1" dirty="0">
                <a:solidFill>
                  <a:srgbClr val="0070C0"/>
                </a:solidFill>
                <a:latin typeface="+mn-lt"/>
              </a:rPr>
              <a:t>James A. A </a:t>
            </a:r>
            <a:r>
              <a:rPr lang="en-US" altLang="zh-TW" i="1" dirty="0" err="1">
                <a:solidFill>
                  <a:srgbClr val="0070C0"/>
                </a:solidFill>
                <a:latin typeface="+mn-lt"/>
              </a:rPr>
              <a:t>circumplex</a:t>
            </a:r>
            <a:r>
              <a:rPr lang="en-US" altLang="zh-TW" i="1" dirty="0">
                <a:solidFill>
                  <a:srgbClr val="0070C0"/>
                </a:solidFill>
                <a:latin typeface="+mn-lt"/>
              </a:rPr>
              <a:t> model of </a:t>
            </a:r>
            <a:r>
              <a:rPr lang="en-US" altLang="zh-TW" i="1" dirty="0" err="1">
                <a:solidFill>
                  <a:srgbClr val="0070C0"/>
                </a:solidFill>
                <a:latin typeface="+mn-lt"/>
              </a:rPr>
              <a:t>affect.Journal</a:t>
            </a:r>
            <a:r>
              <a:rPr lang="en-US" altLang="zh-TW" i="1" dirty="0">
                <a:solidFill>
                  <a:srgbClr val="0070C0"/>
                </a:solidFill>
                <a:latin typeface="+mn-lt"/>
              </a:rPr>
              <a:t> of Personality and Social</a:t>
            </a:r>
            <a:r>
              <a:rPr lang="zh-CN" altLang="en-US" i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altLang="zh-TW" i="1" dirty="0">
                <a:solidFill>
                  <a:srgbClr val="0070C0"/>
                </a:solidFill>
                <a:latin typeface="+mn-lt"/>
              </a:rPr>
              <a:t>Psychology, pages 1161–1178, </a:t>
            </a:r>
            <a:r>
              <a:rPr lang="en-US" altLang="zh-TW" i="1" dirty="0" smtClean="0">
                <a:solidFill>
                  <a:srgbClr val="0070C0"/>
                </a:solidFill>
                <a:latin typeface="+mn-lt"/>
              </a:rPr>
              <a:t>1980]</a:t>
            </a:r>
            <a:endParaRPr lang="en-US" altLang="zh-TW" i="1" dirty="0">
              <a:solidFill>
                <a:srgbClr val="0070C0"/>
              </a:solidFill>
              <a:latin typeface="+mn-lt"/>
            </a:endParaRPr>
          </a:p>
          <a:p>
            <a:pPr marL="0" indent="0">
              <a:buNone/>
            </a:pPr>
            <a:endParaRPr lang="zh-TW" altLang="en-US" i="1" dirty="0">
              <a:solidFill>
                <a:srgbClr val="0070C0"/>
              </a:solidFill>
              <a:latin typeface="+mn-lt"/>
              <a:sym typeface="+mn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947891" y="5352483"/>
            <a:ext cx="7020891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It is natural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annotators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rate</a:t>
            </a:r>
            <a:endParaRPr kumimoji="1" lang="zh-TW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327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4440">
        <p:fade/>
      </p:transition>
    </mc:Choice>
    <mc:Fallback xmlns="">
      <p:transition spd="med" advTm="744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3862137" cy="5764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zh-TW" altLang="en-US" sz="21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69525" y="22982"/>
            <a:ext cx="205056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Related</a:t>
            </a:r>
            <a:r>
              <a:rPr kumimoji="1" lang="zh-CN" altLang="en-US" sz="2400" kern="0" dirty="0">
                <a:latin typeface="Arial"/>
                <a:ea typeface="Times New Roman" charset="0"/>
                <a:cs typeface="Arial"/>
                <a:sym typeface="+mn-lt"/>
              </a:rPr>
              <a:t> </a:t>
            </a:r>
            <a:r>
              <a:rPr kumimoji="1" lang="en-US" altLang="zh-CN" sz="2400" kern="0" dirty="0">
                <a:latin typeface="Arial"/>
                <a:ea typeface="Times New Roman" charset="0"/>
                <a:cs typeface="Arial"/>
                <a:sym typeface="+mn-lt"/>
              </a:rPr>
              <a:t>Work</a:t>
            </a:r>
            <a:endParaRPr kumimoji="1" lang="zh-TW" altLang="en-US" sz="2400" kern="0" dirty="0">
              <a:latin typeface="Arial"/>
              <a:ea typeface="Times New Roman" charset="0"/>
              <a:cs typeface="Arial"/>
              <a:sym typeface="+mn-lt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676619" y="1493798"/>
            <a:ext cx="6252353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lnSpc>
                <a:spcPct val="130000"/>
              </a:lnSpc>
              <a:spcBef>
                <a:spcPts val="450"/>
              </a:spcBef>
              <a:buFont typeface="Arial" charset="0"/>
              <a:buChar char="•"/>
            </a:pPr>
            <a:r>
              <a:rPr kumimoji="1"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Daniel.</a:t>
            </a:r>
            <a:r>
              <a:rPr kumimoji="1"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etc.,</a:t>
            </a:r>
            <a:r>
              <a:rPr kumimoji="1"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Modelling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Arousal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Facebook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Posts</a:t>
            </a:r>
            <a:r>
              <a:rPr kumimoji="1"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2016</a:t>
            </a:r>
            <a:endParaRPr kumimoji="1" lang="zh-TW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645465" y="3159484"/>
            <a:ext cx="8152384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30000"/>
              </a:lnSpc>
              <a:spcBef>
                <a:spcPts val="450"/>
              </a:spcBef>
              <a:buFont typeface="Arial" charset="0"/>
              <a:buChar char="•"/>
            </a:pPr>
            <a:r>
              <a:rPr kumimoji="1" lang="en-US" altLang="zh-CN" sz="1400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Jin</a:t>
            </a:r>
            <a:r>
              <a:rPr kumimoji="1"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W.</a:t>
            </a:r>
            <a:r>
              <a:rPr kumimoji="1"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etc.,</a:t>
            </a:r>
            <a:r>
              <a:rPr kumimoji="1"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Community-Based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Weighted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Graph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Valence-Arousal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Prediction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Affective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Words</a:t>
            </a:r>
            <a:r>
              <a:rPr kumimoji="1"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2016</a:t>
            </a:r>
            <a:endParaRPr kumimoji="1" lang="zh-TW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3852-3E02-994E-8C07-E1FB887EDC55}" type="slidenum">
              <a:rPr kumimoji="1" lang="zh-TW" altLang="en-US" smtClean="0"/>
              <a:pPr/>
              <a:t>9</a:t>
            </a:fld>
            <a:endParaRPr kumimoji="1"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676620" y="1853529"/>
            <a:ext cx="7732570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30000"/>
              </a:lnSpc>
              <a:spcBef>
                <a:spcPts val="450"/>
              </a:spcBef>
              <a:buFont typeface="Arial" charset="0"/>
              <a:buChar char="•"/>
            </a:pPr>
            <a:r>
              <a:rPr kumimoji="1" lang="en-US" altLang="zh-TW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Georgios </a:t>
            </a:r>
            <a:r>
              <a:rPr kumimoji="1" lang="en-US" altLang="zh-TW" sz="1400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Paltoglou</a:t>
            </a:r>
            <a:r>
              <a:rPr kumimoji="1" lang="en-US" altLang="zh-TW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and Michael </a:t>
            </a:r>
            <a:r>
              <a:rPr kumimoji="1" lang="en-US" altLang="zh-TW" sz="1400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Thelwall</a:t>
            </a:r>
            <a:r>
              <a:rPr kumimoji="1" lang="en-US" altLang="zh-TW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. </a:t>
            </a:r>
            <a:r>
              <a:rPr kumimoji="1" lang="en-US" altLang="zh-TW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Seeing stars of valence and arousal in</a:t>
            </a:r>
            <a:r>
              <a:rPr kumimoji="1" lang="zh-CN" altLang="en-US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</a:t>
            </a:r>
            <a:r>
              <a:rPr kumimoji="1" lang="en-US" altLang="zh-TW" sz="1400" i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blog posts</a:t>
            </a:r>
            <a:r>
              <a:rPr kumimoji="1" lang="en-US" altLang="zh-TW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.</a:t>
            </a:r>
            <a:r>
              <a:rPr kumimoji="1"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</a:t>
            </a:r>
            <a:r>
              <a:rPr kumimoji="1" lang="en-US" altLang="zh-TW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IEEE Transactions on Affective Computing, 4(1):116–123, 2013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369526" y="1085271"/>
            <a:ext cx="373050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Wingdings" charset="2"/>
              <a:buChar char="l"/>
            </a:pP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Linear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Non-linear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Regression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369525" y="2747249"/>
            <a:ext cx="1693092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Wingdings" charset="2"/>
              <a:buChar char="l"/>
            </a:pP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Graph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Based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69525" y="4176308"/>
            <a:ext cx="2340705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ts val="450"/>
              </a:spcBef>
              <a:buFont typeface="Wingdings" charset="2"/>
              <a:buChar char="l"/>
            </a:pP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Probabilistic</a:t>
            </a:r>
            <a:r>
              <a:rPr kumimoji="1"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1"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</a:t>
            </a:r>
            <a:endParaRPr kumimoji="1" lang="zh-TW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45465" y="4545641"/>
            <a:ext cx="7763725" cy="1009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  <a:defRPr kumimoj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TW" sz="1400" dirty="0" err="1"/>
              <a:t>Ju</a:t>
            </a:r>
            <a:r>
              <a:rPr lang="en-US" altLang="zh-TW" sz="1400" dirty="0"/>
              <a:t>-Chiang Wang, </a:t>
            </a:r>
            <a:r>
              <a:rPr lang="en-US" altLang="zh-CN" sz="1400" dirty="0"/>
              <a:t>etc</a:t>
            </a:r>
            <a:r>
              <a:rPr lang="en-US" altLang="zh-TW" sz="1400" dirty="0"/>
              <a:t>. </a:t>
            </a:r>
            <a:r>
              <a:rPr lang="en-US" altLang="zh-TW" sz="1400" i="1" dirty="0"/>
              <a:t>Modeling the affective content of music with a </a:t>
            </a:r>
            <a:r>
              <a:rPr lang="en-US" altLang="zh-TW" sz="1400" i="1" dirty="0" err="1"/>
              <a:t>gaussian</a:t>
            </a:r>
            <a:r>
              <a:rPr lang="en-US" altLang="zh-TW" sz="1400" i="1" dirty="0"/>
              <a:t> mixture model</a:t>
            </a:r>
            <a:r>
              <a:rPr lang="en-US" altLang="zh-TW" sz="1400" dirty="0"/>
              <a:t>.</a:t>
            </a:r>
            <a:r>
              <a:rPr lang="zh-CN" altLang="en-US" sz="1400" dirty="0"/>
              <a:t> </a:t>
            </a:r>
            <a:r>
              <a:rPr lang="en-US" altLang="zh-TW" sz="1400" dirty="0"/>
              <a:t>IEEE Transactions on Affective Computing, 6(1):56–68, 2015</a:t>
            </a:r>
          </a:p>
          <a:p>
            <a:endParaRPr lang="zh-TW" altLang="en-US" sz="1400" dirty="0">
              <a:sym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54134" y="5189186"/>
            <a:ext cx="8208596" cy="1009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30000"/>
              </a:lnSpc>
              <a:spcBef>
                <a:spcPts val="600"/>
              </a:spcBef>
              <a:buFont typeface="Arial" charset="0"/>
              <a:buChar char="•"/>
              <a:defRPr kumimoji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TW" sz="1400" dirty="0" err="1"/>
              <a:t>Sicheng</a:t>
            </a:r>
            <a:r>
              <a:rPr lang="en-US" altLang="zh-TW" sz="1400" dirty="0"/>
              <a:t> Zhao, </a:t>
            </a:r>
            <a:r>
              <a:rPr lang="en-US" altLang="zh-CN" sz="1400" dirty="0"/>
              <a:t>etc</a:t>
            </a:r>
            <a:r>
              <a:rPr lang="en-US" altLang="zh-TW" sz="1400" dirty="0"/>
              <a:t>. </a:t>
            </a:r>
            <a:r>
              <a:rPr lang="en-US" altLang="zh-TW" sz="1400" i="1" dirty="0"/>
              <a:t>Predicting continuous probability</a:t>
            </a:r>
            <a:r>
              <a:rPr lang="zh-CN" altLang="en-US" sz="1400" i="1" dirty="0"/>
              <a:t> </a:t>
            </a:r>
            <a:r>
              <a:rPr lang="en-US" altLang="zh-TW" sz="1400" i="1" dirty="0"/>
              <a:t>distribution of image emotions in valence-arousal space</a:t>
            </a:r>
            <a:r>
              <a:rPr lang="en-US" altLang="zh-TW" sz="1400" dirty="0"/>
              <a:t>. pages 879–882. ACM,</a:t>
            </a:r>
            <a:r>
              <a:rPr lang="zh-CN" altLang="en-US" sz="1400" dirty="0"/>
              <a:t> </a:t>
            </a:r>
            <a:r>
              <a:rPr lang="en-US" altLang="zh-TW" sz="1400" dirty="0"/>
              <a:t>2015</a:t>
            </a:r>
          </a:p>
          <a:p>
            <a:endParaRPr lang="zh-TW" altLang="en-US" sz="1400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817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5867">
        <p:fade/>
      </p:transition>
    </mc:Choice>
    <mc:Fallback xmlns="">
      <p:transition spd="med" advTm="4586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|8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9.3|6.3|8.4|13.1|9.9|17.8|2.6|11.4|12.8|7.1|10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4.5|2|10.4|12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8.9|7.7|3.7|5.5|9.5|28.7|2.1|21.6|2.1|4.7|16.3|5.5|7.6|13.3|11.7|1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3|0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4|8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8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7.1|19.9|9.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|1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1|12|11.6|2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6|11.7|25.1|10.8|13.9"/>
</p:tagLst>
</file>

<file path=ppt/theme/theme1.xml><?xml version="1.0" encoding="utf-8"?>
<a:theme xmlns:a="http://schemas.openxmlformats.org/drawingml/2006/main" name="模板页面">
  <a:themeElements>
    <a:clrScheme name="12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282828"/>
      </a:accent1>
      <a:accent2>
        <a:srgbClr val="5E5E5E"/>
      </a:accent2>
      <a:accent3>
        <a:srgbClr val="AABFC0"/>
      </a:accent3>
      <a:accent4>
        <a:srgbClr val="A9A9A9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模板页面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10486</TotalTime>
  <Words>4068</Words>
  <Application>Microsoft Macintosh PowerPoint</Application>
  <PresentationFormat>如螢幕大小 (4:3)</PresentationFormat>
  <Paragraphs>811</Paragraphs>
  <Slides>46</Slides>
  <Notes>46</Notes>
  <HiddenSlides>0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46</vt:i4>
      </vt:variant>
    </vt:vector>
  </HeadingPairs>
  <TitlesOfParts>
    <vt:vector size="62" baseType="lpstr">
      <vt:lpstr>Apple Color Emoji</vt:lpstr>
      <vt:lpstr>Calibri</vt:lpstr>
      <vt:lpstr>Calibri Light</vt:lpstr>
      <vt:lpstr>Cambria</vt:lpstr>
      <vt:lpstr>Cambria Math</vt:lpstr>
      <vt:lpstr>Century Gothic</vt:lpstr>
      <vt:lpstr>Lucida Grande</vt:lpstr>
      <vt:lpstr>Microsoft JhengHei</vt:lpstr>
      <vt:lpstr>Times New Roman</vt:lpstr>
      <vt:lpstr>Wingdings</vt:lpstr>
      <vt:lpstr>宋体</vt:lpstr>
      <vt:lpstr>微软雅黑</vt:lpstr>
      <vt:lpstr>新細明體</vt:lpstr>
      <vt:lpstr>Arial</vt:lpstr>
      <vt:lpstr>模板页面</vt:lpstr>
      <vt:lpstr>1_模板页面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Jinping Shi</cp:lastModifiedBy>
  <cp:revision>229</cp:revision>
  <cp:lastPrinted>2017-06-07T04:53:21Z</cp:lastPrinted>
  <dcterms:modified xsi:type="dcterms:W3CDTF">2017-06-11T07:20:32Z</dcterms:modified>
</cp:coreProperties>
</file>